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39"/>
  </p:notesMasterIdLst>
  <p:sldIdLst>
    <p:sldId id="256" r:id="rId2"/>
    <p:sldId id="257" r:id="rId3"/>
    <p:sldId id="258" r:id="rId4"/>
    <p:sldId id="259" r:id="rId5"/>
    <p:sldId id="260" r:id="rId6"/>
    <p:sldId id="261" r:id="rId7"/>
    <p:sldId id="268" r:id="rId8"/>
    <p:sldId id="262" r:id="rId9"/>
    <p:sldId id="263" r:id="rId10"/>
    <p:sldId id="264" r:id="rId11"/>
    <p:sldId id="265" r:id="rId12"/>
    <p:sldId id="266" r:id="rId13"/>
    <p:sldId id="269" r:id="rId14"/>
    <p:sldId id="270" r:id="rId15"/>
    <p:sldId id="271" r:id="rId16"/>
    <p:sldId id="272" r:id="rId17"/>
    <p:sldId id="273" r:id="rId18"/>
    <p:sldId id="275" r:id="rId19"/>
    <p:sldId id="274" r:id="rId20"/>
    <p:sldId id="276" r:id="rId21"/>
    <p:sldId id="279" r:id="rId22"/>
    <p:sldId id="280" r:id="rId23"/>
    <p:sldId id="281" r:id="rId24"/>
    <p:sldId id="282" r:id="rId25"/>
    <p:sldId id="283" r:id="rId26"/>
    <p:sldId id="284" r:id="rId27"/>
    <p:sldId id="285" r:id="rId28"/>
    <p:sldId id="286" r:id="rId29"/>
    <p:sldId id="287" r:id="rId30"/>
    <p:sldId id="288" r:id="rId31"/>
    <p:sldId id="289" r:id="rId32"/>
    <p:sldId id="290" r:id="rId33"/>
    <p:sldId id="291" r:id="rId34"/>
    <p:sldId id="292" r:id="rId35"/>
    <p:sldId id="293" r:id="rId36"/>
    <p:sldId id="267" r:id="rId37"/>
    <p:sldId id="294" r:id="rId3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3333" autoAdjust="0"/>
  </p:normalViewPr>
  <p:slideViewPr>
    <p:cSldViewPr>
      <p:cViewPr varScale="1">
        <p:scale>
          <a:sx n="76" d="100"/>
          <a:sy n="76" d="100"/>
        </p:scale>
        <p:origin x="-978" y="-8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EE600FE-34EF-4B7A-B3FD-DE22A76582EC}" type="datetimeFigureOut">
              <a:rPr lang="en-US" smtClean="0"/>
              <a:pPr/>
              <a:t>5/26/2009</a:t>
            </a:fld>
            <a:endParaRPr lang="en-C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013416B-404A-46F1-B904-82D71E8E3431}" type="slidenum">
              <a:rPr lang="en-CA" smtClean="0"/>
              <a:pPr/>
              <a:t>‹#›</a:t>
            </a:fld>
            <a:endParaRPr lang="en-CA"/>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fld id="{0013416B-404A-46F1-B904-82D71E8E3431}" type="slidenum">
              <a:rPr lang="en-CA" smtClean="0"/>
              <a:pPr/>
              <a:t>1</a:t>
            </a:fld>
            <a:endParaRPr lang="en-CA"/>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Orientation and magnitude of motion determined for each pixel in each color</a:t>
            </a:r>
            <a:r>
              <a:rPr lang="en-US" baseline="0" dirty="0" smtClean="0"/>
              <a:t> channel</a:t>
            </a:r>
          </a:p>
          <a:p>
            <a:r>
              <a:rPr lang="en-US" baseline="0" dirty="0" smtClean="0"/>
              <a:t>Pixels with steerable filter response having a difference between the maximal and minimal value less than 250 considered insignificant</a:t>
            </a:r>
          </a:p>
          <a:p>
            <a:r>
              <a:rPr lang="en-US" baseline="0" dirty="0" smtClean="0"/>
              <a:t>If two motions have vary different orientations (angle between them above 45 degrees) they are considered to be too different and are not combined</a:t>
            </a:r>
          </a:p>
          <a:p>
            <a:r>
              <a:rPr lang="en-US" baseline="0" dirty="0" smtClean="0"/>
              <a:t>Those that are considered significant and being similar in orientation are weighted equally and combined</a:t>
            </a:r>
          </a:p>
          <a:p>
            <a:endParaRPr lang="en-US" dirty="0"/>
          </a:p>
        </p:txBody>
      </p:sp>
      <p:sp>
        <p:nvSpPr>
          <p:cNvPr id="4" name="Slide Number Placeholder 3"/>
          <p:cNvSpPr>
            <a:spLocks noGrp="1"/>
          </p:cNvSpPr>
          <p:nvPr>
            <p:ph type="sldNum" sz="quarter" idx="10"/>
          </p:nvPr>
        </p:nvSpPr>
        <p:spPr/>
        <p:txBody>
          <a:bodyPr/>
          <a:lstStyle/>
          <a:p>
            <a:fld id="{0013416B-404A-46F1-B904-82D71E8E3431}" type="slidenum">
              <a:rPr lang="en-CA" smtClean="0"/>
              <a:pPr/>
              <a:t>11</a:t>
            </a:fld>
            <a:endParaRPr lang="en-CA"/>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red channel blurred vertically, green channel blurred horizontally</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In color application, motion determined accurately. </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In grayscale, no motion detected</a:t>
            </a:r>
            <a:endParaRPr lang="en-US" dirty="0" smtClean="0"/>
          </a:p>
        </p:txBody>
      </p:sp>
      <p:sp>
        <p:nvSpPr>
          <p:cNvPr id="4" name="Slide Number Placeholder 3"/>
          <p:cNvSpPr>
            <a:spLocks noGrp="1"/>
          </p:cNvSpPr>
          <p:nvPr>
            <p:ph type="sldNum" sz="quarter" idx="10"/>
          </p:nvPr>
        </p:nvSpPr>
        <p:spPr/>
        <p:txBody>
          <a:bodyPr/>
          <a:lstStyle/>
          <a:p>
            <a:fld id="{0013416B-404A-46F1-B904-82D71E8E3431}" type="slidenum">
              <a:rPr lang="en-CA" smtClean="0"/>
              <a:pPr/>
              <a:t>12</a:t>
            </a:fld>
            <a:endParaRPr lang="en-CA"/>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Experiments were done on synthetically</a:t>
            </a:r>
            <a:r>
              <a:rPr lang="en-US" baseline="0" dirty="0" smtClean="0"/>
              <a:t> and naturally blurred images</a:t>
            </a:r>
          </a:p>
          <a:p>
            <a:r>
              <a:rPr lang="en-US" baseline="0" dirty="0" smtClean="0"/>
              <a:t>Resulting optical flow in red channel</a:t>
            </a:r>
            <a:endParaRPr lang="en-US" dirty="0"/>
          </a:p>
        </p:txBody>
      </p:sp>
      <p:sp>
        <p:nvSpPr>
          <p:cNvPr id="4" name="Slide Number Placeholder 3"/>
          <p:cNvSpPr>
            <a:spLocks noGrp="1"/>
          </p:cNvSpPr>
          <p:nvPr>
            <p:ph type="sldNum" sz="quarter" idx="10"/>
          </p:nvPr>
        </p:nvSpPr>
        <p:spPr/>
        <p:txBody>
          <a:bodyPr/>
          <a:lstStyle/>
          <a:p>
            <a:fld id="{0013416B-404A-46F1-B904-82D71E8E3431}" type="slidenum">
              <a:rPr lang="en-CA" smtClean="0"/>
              <a:pPr/>
              <a:t>13</a:t>
            </a:fld>
            <a:endParaRPr lang="en-CA"/>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Resulting</a:t>
            </a:r>
            <a:r>
              <a:rPr lang="en-US" baseline="0" dirty="0" smtClean="0"/>
              <a:t> optical in green channel</a:t>
            </a:r>
            <a:endParaRPr lang="en-US" dirty="0"/>
          </a:p>
        </p:txBody>
      </p:sp>
      <p:sp>
        <p:nvSpPr>
          <p:cNvPr id="4" name="Slide Number Placeholder 3"/>
          <p:cNvSpPr>
            <a:spLocks noGrp="1"/>
          </p:cNvSpPr>
          <p:nvPr>
            <p:ph type="sldNum" sz="quarter" idx="10"/>
          </p:nvPr>
        </p:nvSpPr>
        <p:spPr/>
        <p:txBody>
          <a:bodyPr/>
          <a:lstStyle/>
          <a:p>
            <a:fld id="{0013416B-404A-46F1-B904-82D71E8E3431}" type="slidenum">
              <a:rPr lang="en-CA" smtClean="0"/>
              <a:pPr/>
              <a:t>14</a:t>
            </a:fld>
            <a:endParaRPr lang="en-CA"/>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Combined optical flow</a:t>
            </a:r>
            <a:endParaRPr lang="en-US" dirty="0"/>
          </a:p>
        </p:txBody>
      </p:sp>
      <p:sp>
        <p:nvSpPr>
          <p:cNvPr id="4" name="Slide Number Placeholder 3"/>
          <p:cNvSpPr>
            <a:spLocks noGrp="1"/>
          </p:cNvSpPr>
          <p:nvPr>
            <p:ph type="sldNum" sz="quarter" idx="10"/>
          </p:nvPr>
        </p:nvSpPr>
        <p:spPr/>
        <p:txBody>
          <a:bodyPr/>
          <a:lstStyle/>
          <a:p>
            <a:fld id="{0013416B-404A-46F1-B904-82D71E8E3431}" type="slidenum">
              <a:rPr lang="en-CA" smtClean="0"/>
              <a:pPr/>
              <a:t>15</a:t>
            </a:fld>
            <a:endParaRPr lang="en-CA"/>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Resulting</a:t>
            </a:r>
            <a:r>
              <a:rPr lang="en-US" baseline="0" dirty="0" smtClean="0"/>
              <a:t> optical in red channel</a:t>
            </a:r>
            <a:endParaRPr lang="en-US" dirty="0" smtClean="0"/>
          </a:p>
          <a:p>
            <a:endParaRPr lang="en-US" dirty="0"/>
          </a:p>
        </p:txBody>
      </p:sp>
      <p:sp>
        <p:nvSpPr>
          <p:cNvPr id="4" name="Slide Number Placeholder 3"/>
          <p:cNvSpPr>
            <a:spLocks noGrp="1"/>
          </p:cNvSpPr>
          <p:nvPr>
            <p:ph type="sldNum" sz="quarter" idx="10"/>
          </p:nvPr>
        </p:nvSpPr>
        <p:spPr/>
        <p:txBody>
          <a:bodyPr/>
          <a:lstStyle/>
          <a:p>
            <a:fld id="{0013416B-404A-46F1-B904-82D71E8E3431}" type="slidenum">
              <a:rPr lang="en-CA" smtClean="0"/>
              <a:pPr/>
              <a:t>16</a:t>
            </a:fld>
            <a:endParaRPr lang="en-CA"/>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Resulting</a:t>
            </a:r>
            <a:r>
              <a:rPr lang="en-US" baseline="0" dirty="0" smtClean="0"/>
              <a:t> optical in green channel</a:t>
            </a:r>
            <a:endParaRPr lang="en-US" dirty="0" smtClean="0"/>
          </a:p>
          <a:p>
            <a:endParaRPr lang="en-US" dirty="0"/>
          </a:p>
        </p:txBody>
      </p:sp>
      <p:sp>
        <p:nvSpPr>
          <p:cNvPr id="4" name="Slide Number Placeholder 3"/>
          <p:cNvSpPr>
            <a:spLocks noGrp="1"/>
          </p:cNvSpPr>
          <p:nvPr>
            <p:ph type="sldNum" sz="quarter" idx="10"/>
          </p:nvPr>
        </p:nvSpPr>
        <p:spPr/>
        <p:txBody>
          <a:bodyPr/>
          <a:lstStyle/>
          <a:p>
            <a:fld id="{0013416B-404A-46F1-B904-82D71E8E3431}" type="slidenum">
              <a:rPr lang="en-CA" smtClean="0"/>
              <a:pPr/>
              <a:t>17</a:t>
            </a:fld>
            <a:endParaRPr lang="en-CA"/>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Resulting</a:t>
            </a:r>
            <a:r>
              <a:rPr lang="en-US" baseline="0" dirty="0" smtClean="0"/>
              <a:t> optical in blue channel</a:t>
            </a:r>
            <a:endParaRPr lang="en-US" dirty="0" smtClean="0"/>
          </a:p>
          <a:p>
            <a:endParaRPr lang="en-US" dirty="0"/>
          </a:p>
        </p:txBody>
      </p:sp>
      <p:sp>
        <p:nvSpPr>
          <p:cNvPr id="4" name="Slide Number Placeholder 3"/>
          <p:cNvSpPr>
            <a:spLocks noGrp="1"/>
          </p:cNvSpPr>
          <p:nvPr>
            <p:ph type="sldNum" sz="quarter" idx="10"/>
          </p:nvPr>
        </p:nvSpPr>
        <p:spPr/>
        <p:txBody>
          <a:bodyPr/>
          <a:lstStyle/>
          <a:p>
            <a:fld id="{0013416B-404A-46F1-B904-82D71E8E3431}" type="slidenum">
              <a:rPr lang="en-CA" smtClean="0"/>
              <a:pPr/>
              <a:t>18</a:t>
            </a:fld>
            <a:endParaRPr lang="en-CA"/>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Combined optical</a:t>
            </a:r>
            <a:r>
              <a:rPr lang="en-US" baseline="0" dirty="0" smtClean="0"/>
              <a:t> flow</a:t>
            </a:r>
            <a:endParaRPr lang="en-US" dirty="0"/>
          </a:p>
        </p:txBody>
      </p:sp>
      <p:sp>
        <p:nvSpPr>
          <p:cNvPr id="4" name="Slide Number Placeholder 3"/>
          <p:cNvSpPr>
            <a:spLocks noGrp="1"/>
          </p:cNvSpPr>
          <p:nvPr>
            <p:ph type="sldNum" sz="quarter" idx="10"/>
          </p:nvPr>
        </p:nvSpPr>
        <p:spPr/>
        <p:txBody>
          <a:bodyPr/>
          <a:lstStyle/>
          <a:p>
            <a:fld id="{0013416B-404A-46F1-B904-82D71E8E3431}" type="slidenum">
              <a:rPr lang="en-CA" smtClean="0"/>
              <a:pPr/>
              <a:t>19</a:t>
            </a:fld>
            <a:endParaRPr lang="en-CA"/>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013416B-404A-46F1-B904-82D71E8E3431}" type="slidenum">
              <a:rPr lang="en-CA" smtClean="0"/>
              <a:pPr/>
              <a:t>20</a:t>
            </a:fld>
            <a:endParaRPr lang="en-CA"/>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Blur</a:t>
            </a:r>
            <a:r>
              <a:rPr lang="en-CA" baseline="0" dirty="0" smtClean="0"/>
              <a:t> contains information about the motion occurring in the scene. More specifically, the direction and the magnitude. </a:t>
            </a:r>
          </a:p>
          <a:p>
            <a:r>
              <a:rPr lang="en-CA" baseline="0" dirty="0" smtClean="0"/>
              <a:t>This information can help with image restoration in the form of </a:t>
            </a:r>
            <a:r>
              <a:rPr lang="en-CA" baseline="0" dirty="0" err="1" smtClean="0"/>
              <a:t>deblurring</a:t>
            </a:r>
            <a:r>
              <a:rPr lang="en-CA" baseline="0" dirty="0" smtClean="0"/>
              <a:t> as well as in determining </a:t>
            </a:r>
            <a:r>
              <a:rPr lang="en-CA" baseline="0" dirty="0" err="1" smtClean="0"/>
              <a:t>egomotion</a:t>
            </a:r>
            <a:endParaRPr lang="en-CA" baseline="0" dirty="0" smtClean="0"/>
          </a:p>
          <a:p>
            <a:r>
              <a:rPr lang="en-CA" baseline="0" dirty="0" smtClean="0"/>
              <a:t>Examples:</a:t>
            </a:r>
          </a:p>
          <a:p>
            <a:r>
              <a:rPr lang="en-CA" baseline="0" dirty="0" smtClean="0"/>
              <a:t>	- Speed of vehicles at traffic lights </a:t>
            </a:r>
          </a:p>
          <a:p>
            <a:r>
              <a:rPr lang="en-CA" baseline="0" dirty="0" smtClean="0"/>
              <a:t>	- </a:t>
            </a:r>
            <a:r>
              <a:rPr lang="en-CA" baseline="0" dirty="0" err="1" smtClean="0"/>
              <a:t>Deblurring</a:t>
            </a:r>
            <a:r>
              <a:rPr lang="en-CA" baseline="0" dirty="0" smtClean="0"/>
              <a:t> to get license plate number</a:t>
            </a:r>
          </a:p>
          <a:p>
            <a:r>
              <a:rPr lang="en-CA" baseline="0" dirty="0" smtClean="0"/>
              <a:t>	</a:t>
            </a:r>
            <a:endParaRPr lang="en-CA" dirty="0"/>
          </a:p>
        </p:txBody>
      </p:sp>
      <p:sp>
        <p:nvSpPr>
          <p:cNvPr id="4" name="Slide Number Placeholder 3"/>
          <p:cNvSpPr>
            <a:spLocks noGrp="1"/>
          </p:cNvSpPr>
          <p:nvPr>
            <p:ph type="sldNum" sz="quarter" idx="10"/>
          </p:nvPr>
        </p:nvSpPr>
        <p:spPr/>
        <p:txBody>
          <a:bodyPr/>
          <a:lstStyle/>
          <a:p>
            <a:fld id="{0013416B-404A-46F1-B904-82D71E8E3431}" type="slidenum">
              <a:rPr lang="en-CA" smtClean="0"/>
              <a:pPr/>
              <a:t>2</a:t>
            </a:fld>
            <a:endParaRPr lang="en-CA"/>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Tx/>
              <a:buChar char="-"/>
            </a:pPr>
            <a:r>
              <a:rPr lang="en-US" sz="1200" kern="1200" baseline="0" dirty="0" err="1" smtClean="0">
                <a:solidFill>
                  <a:schemeClr val="tx1"/>
                </a:solidFill>
                <a:latin typeface="+mn-lt"/>
                <a:ea typeface="+mn-ea"/>
                <a:cs typeface="+mn-cs"/>
              </a:rPr>
              <a:t>FoE</a:t>
            </a:r>
            <a:r>
              <a:rPr lang="en-US" sz="1200" kern="1200" baseline="0" dirty="0" smtClean="0">
                <a:solidFill>
                  <a:schemeClr val="tx1"/>
                </a:solidFill>
                <a:latin typeface="+mn-lt"/>
                <a:ea typeface="+mn-ea"/>
                <a:cs typeface="+mn-cs"/>
              </a:rPr>
              <a:t> provides a practical method for modeling prior probability of an image as a high-order Markov random field (MRF) with potential functions that extend over large pixel neighborhoods.</a:t>
            </a:r>
          </a:p>
          <a:p>
            <a:pPr>
              <a:buFontTx/>
              <a:buChar char="-"/>
            </a:pPr>
            <a:r>
              <a:rPr lang="en-US" sz="1200" kern="1200" baseline="0" dirty="0" smtClean="0">
                <a:solidFill>
                  <a:schemeClr val="tx1"/>
                </a:solidFill>
                <a:latin typeface="+mn-lt"/>
                <a:ea typeface="+mn-ea"/>
                <a:cs typeface="+mn-cs"/>
              </a:rPr>
              <a:t>Clique potentials are modeled using the Product-of-Experts framework introduced by Hinton. </a:t>
            </a:r>
          </a:p>
          <a:p>
            <a:pPr>
              <a:buFontTx/>
              <a:buChar char="-"/>
            </a:pPr>
            <a:r>
              <a:rPr lang="en-US" sz="1200" kern="1200" baseline="0" dirty="0" err="1" smtClean="0">
                <a:solidFill>
                  <a:schemeClr val="tx1"/>
                </a:solidFill>
                <a:latin typeface="+mn-lt"/>
                <a:ea typeface="+mn-ea"/>
                <a:cs typeface="+mn-cs"/>
              </a:rPr>
              <a:t>PoE</a:t>
            </a:r>
            <a:r>
              <a:rPr lang="en-US" sz="1200" kern="1200" baseline="0" dirty="0" smtClean="0">
                <a:solidFill>
                  <a:schemeClr val="tx1"/>
                </a:solidFill>
                <a:latin typeface="+mn-lt"/>
                <a:ea typeface="+mn-ea"/>
                <a:cs typeface="+mn-cs"/>
              </a:rPr>
              <a:t> is a generic method for learning high dimensional probability distributions. </a:t>
            </a:r>
          </a:p>
          <a:p>
            <a:pPr>
              <a:buFontTx/>
              <a:buChar char="-"/>
            </a:pPr>
            <a:r>
              <a:rPr lang="en-US" sz="1200" kern="1200" baseline="0" dirty="0" smtClean="0">
                <a:solidFill>
                  <a:schemeClr val="tx1"/>
                </a:solidFill>
                <a:latin typeface="+mn-lt"/>
                <a:ea typeface="+mn-ea"/>
                <a:cs typeface="+mn-cs"/>
              </a:rPr>
              <a:t>Contrary to previous MRF approaches all parameters, including the linear filters themselves, are learned from training data.</a:t>
            </a:r>
          </a:p>
          <a:p>
            <a:pPr>
              <a:buFontTx/>
              <a:buChar char="-"/>
            </a:pPr>
            <a:r>
              <a:rPr lang="en-US" sz="1200" kern="1200" baseline="0" dirty="0" smtClean="0">
                <a:solidFill>
                  <a:schemeClr val="tx1"/>
                </a:solidFill>
                <a:latin typeface="+mn-lt"/>
                <a:ea typeface="+mn-ea"/>
                <a:cs typeface="+mn-cs"/>
              </a:rPr>
              <a:t>Image denoising: remove excess noise from images (caused from blurs, lighting, …)</a:t>
            </a:r>
          </a:p>
          <a:p>
            <a:pPr>
              <a:buFontTx/>
              <a:buChar char="-"/>
            </a:pPr>
            <a:r>
              <a:rPr lang="en-US" sz="1200" kern="1200" baseline="0" dirty="0" smtClean="0">
                <a:solidFill>
                  <a:schemeClr val="tx1"/>
                </a:solidFill>
                <a:latin typeface="+mn-lt"/>
                <a:ea typeface="+mn-ea"/>
                <a:cs typeface="+mn-cs"/>
              </a:rPr>
              <a:t>Image inpainting: remove scratches in images</a:t>
            </a:r>
          </a:p>
          <a:p>
            <a:endParaRPr lang="en-US" dirty="0"/>
          </a:p>
        </p:txBody>
      </p:sp>
      <p:sp>
        <p:nvSpPr>
          <p:cNvPr id="4" name="Slide Number Placeholder 3"/>
          <p:cNvSpPr>
            <a:spLocks noGrp="1"/>
          </p:cNvSpPr>
          <p:nvPr>
            <p:ph type="sldNum" sz="quarter" idx="10"/>
          </p:nvPr>
        </p:nvSpPr>
        <p:spPr/>
        <p:txBody>
          <a:bodyPr/>
          <a:lstStyle/>
          <a:p>
            <a:fld id="{0013416B-404A-46F1-B904-82D71E8E3431}" type="slidenum">
              <a:rPr lang="en-CA" smtClean="0"/>
              <a:pPr/>
              <a:t>36</a:t>
            </a:fld>
            <a:endParaRPr lang="en-CA"/>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1</a:t>
            </a:r>
            <a:r>
              <a:rPr lang="en-CA" baseline="30000" dirty="0" smtClean="0"/>
              <a:t>st</a:t>
            </a:r>
            <a:r>
              <a:rPr lang="en-CA" baseline="0" dirty="0" smtClean="0"/>
              <a:t>: </a:t>
            </a:r>
            <a:r>
              <a:rPr lang="en-CA" baseline="0" dirty="0" err="1" smtClean="0"/>
              <a:t>Rekleitis</a:t>
            </a:r>
            <a:r>
              <a:rPr lang="en-CA" baseline="0" dirty="0" smtClean="0"/>
              <a:t> computed the optical flow from a single </a:t>
            </a:r>
            <a:r>
              <a:rPr lang="en-CA" baseline="0" dirty="0" err="1" smtClean="0"/>
              <a:t>grayscale</a:t>
            </a:r>
            <a:r>
              <a:rPr lang="en-CA" baseline="0" dirty="0" smtClean="0"/>
              <a:t> motion blurred image</a:t>
            </a:r>
            <a:endParaRPr lang="en-CA" dirty="0" smtClean="0"/>
          </a:p>
          <a:p>
            <a:r>
              <a:rPr lang="en-CA" dirty="0" smtClean="0"/>
              <a:t>2</a:t>
            </a:r>
            <a:r>
              <a:rPr lang="en-CA" baseline="30000" dirty="0" smtClean="0"/>
              <a:t>nd</a:t>
            </a:r>
            <a:r>
              <a:rPr lang="en-CA" dirty="0" smtClean="0"/>
              <a:t>:</a:t>
            </a:r>
            <a:r>
              <a:rPr lang="en-CA" baseline="0" dirty="0" smtClean="0"/>
              <a:t> </a:t>
            </a:r>
            <a:r>
              <a:rPr lang="en-CA" sz="1200" kern="1200" baseline="0" dirty="0" smtClean="0">
                <a:solidFill>
                  <a:schemeClr val="tx1"/>
                </a:solidFill>
                <a:latin typeface="+mn-lt"/>
                <a:ea typeface="+mn-ea"/>
                <a:cs typeface="+mn-cs"/>
              </a:rPr>
              <a:t>Chen et al. presented a computational model that attempts to emulate the </a:t>
            </a:r>
            <a:r>
              <a:rPr lang="en-CA" sz="1200" kern="1200" baseline="0" dirty="0" err="1" smtClean="0">
                <a:solidFill>
                  <a:schemeClr val="tx1"/>
                </a:solidFill>
                <a:latin typeface="+mn-lt"/>
                <a:ea typeface="+mn-ea"/>
                <a:cs typeface="+mn-cs"/>
              </a:rPr>
              <a:t>behavior</a:t>
            </a:r>
            <a:r>
              <a:rPr lang="en-CA" sz="1200" kern="1200" baseline="0" dirty="0" smtClean="0">
                <a:solidFill>
                  <a:schemeClr val="tx1"/>
                </a:solidFill>
                <a:latin typeface="+mn-lt"/>
                <a:ea typeface="+mn-ea"/>
                <a:cs typeface="+mn-cs"/>
              </a:rPr>
              <a:t> of the human visual system in order to use it in machine vision systems</a:t>
            </a:r>
          </a:p>
          <a:p>
            <a:r>
              <a:rPr lang="en-CA" sz="1200" kern="1200" baseline="0" dirty="0" smtClean="0">
                <a:solidFill>
                  <a:schemeClr val="tx1"/>
                </a:solidFill>
                <a:latin typeface="+mn-lt"/>
                <a:ea typeface="+mn-ea"/>
                <a:cs typeface="+mn-cs"/>
              </a:rPr>
              <a:t>3</a:t>
            </a:r>
            <a:r>
              <a:rPr lang="en-CA" sz="1200" kern="1200" baseline="30000" dirty="0" smtClean="0">
                <a:solidFill>
                  <a:schemeClr val="tx1"/>
                </a:solidFill>
                <a:latin typeface="+mn-lt"/>
                <a:ea typeface="+mn-ea"/>
                <a:cs typeface="+mn-cs"/>
              </a:rPr>
              <a:t>rd</a:t>
            </a:r>
            <a:r>
              <a:rPr lang="en-CA" sz="1200" kern="1200" baseline="0" dirty="0" smtClean="0">
                <a:solidFill>
                  <a:schemeClr val="tx1"/>
                </a:solidFill>
                <a:latin typeface="+mn-lt"/>
                <a:ea typeface="+mn-ea"/>
                <a:cs typeface="+mn-cs"/>
              </a:rPr>
              <a:t>: </a:t>
            </a:r>
            <a:r>
              <a:rPr lang="en-CA" sz="1200" kern="1200" baseline="0" dirty="0" err="1" smtClean="0">
                <a:solidFill>
                  <a:schemeClr val="tx1"/>
                </a:solidFill>
                <a:latin typeface="+mn-lt"/>
                <a:ea typeface="+mn-ea"/>
                <a:cs typeface="+mn-cs"/>
              </a:rPr>
              <a:t>Yitzhaky</a:t>
            </a:r>
            <a:r>
              <a:rPr lang="en-CA" sz="1200" kern="1200" baseline="0" dirty="0" smtClean="0">
                <a:solidFill>
                  <a:schemeClr val="tx1"/>
                </a:solidFill>
                <a:latin typeface="+mn-lt"/>
                <a:ea typeface="+mn-ea"/>
                <a:cs typeface="+mn-cs"/>
              </a:rPr>
              <a:t> and </a:t>
            </a:r>
            <a:r>
              <a:rPr lang="en-CA" sz="1200" kern="1200" baseline="0" dirty="0" err="1" smtClean="0">
                <a:solidFill>
                  <a:schemeClr val="tx1"/>
                </a:solidFill>
                <a:latin typeface="+mn-lt"/>
                <a:ea typeface="+mn-ea"/>
                <a:cs typeface="+mn-cs"/>
              </a:rPr>
              <a:t>Kopeika</a:t>
            </a:r>
            <a:r>
              <a:rPr lang="en-CA" sz="1200" kern="1200" baseline="0" dirty="0" smtClean="0">
                <a:solidFill>
                  <a:schemeClr val="tx1"/>
                </a:solidFill>
                <a:latin typeface="+mn-lt"/>
                <a:ea typeface="+mn-ea"/>
                <a:cs typeface="+mn-cs"/>
              </a:rPr>
              <a:t> developed a method for characterizing the point spread function of the blur. Their identification method bases itself on the concept that image characteristics along the direction of motion are different from characteristics in other directions</a:t>
            </a:r>
          </a:p>
          <a:p>
            <a:endParaRPr lang="en-CA" dirty="0"/>
          </a:p>
        </p:txBody>
      </p:sp>
      <p:sp>
        <p:nvSpPr>
          <p:cNvPr id="4" name="Slide Number Placeholder 3"/>
          <p:cNvSpPr>
            <a:spLocks noGrp="1"/>
          </p:cNvSpPr>
          <p:nvPr>
            <p:ph type="sldNum" sz="quarter" idx="10"/>
          </p:nvPr>
        </p:nvSpPr>
        <p:spPr/>
        <p:txBody>
          <a:bodyPr/>
          <a:lstStyle/>
          <a:p>
            <a:fld id="{0013416B-404A-46F1-B904-82D71E8E3431}" type="slidenum">
              <a:rPr lang="en-CA" smtClean="0"/>
              <a:pPr/>
              <a:t>3</a:t>
            </a:fld>
            <a:endParaRPr lang="en-CA"/>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dirty="0" smtClean="0"/>
              <a:t>-In most algorithms</a:t>
            </a:r>
            <a:r>
              <a:rPr lang="en-CA" baseline="0" dirty="0" smtClean="0"/>
              <a:t>, o</a:t>
            </a:r>
            <a:r>
              <a:rPr lang="en-CA" dirty="0" smtClean="0"/>
              <a:t>ptical flow determined from a sequence of images</a:t>
            </a:r>
          </a:p>
          <a:p>
            <a:r>
              <a:rPr lang="en-CA" dirty="0" smtClean="0"/>
              <a:t>-B is the</a:t>
            </a:r>
            <a:r>
              <a:rPr lang="en-CA" baseline="0" dirty="0" smtClean="0"/>
              <a:t> blurred image, I is the image, h is the convolution kernel, alpha is the </a:t>
            </a:r>
            <a:r>
              <a:rPr lang="en-US" sz="1200" kern="1200" baseline="0" dirty="0" smtClean="0">
                <a:solidFill>
                  <a:schemeClr val="tx1"/>
                </a:solidFill>
                <a:latin typeface="+mn-lt"/>
                <a:ea typeface="+mn-ea"/>
                <a:cs typeface="+mn-cs"/>
              </a:rPr>
              <a:t>angle of the motion that caused the blur, d=VT is the number of scene points that affect a specific pixel</a:t>
            </a:r>
          </a:p>
          <a:p>
            <a:r>
              <a:rPr lang="en-CA" dirty="0" smtClean="0"/>
              <a:t>-Similar</a:t>
            </a:r>
            <a:r>
              <a:rPr lang="en-CA" baseline="0" dirty="0" smtClean="0"/>
              <a:t> to multiplying the </a:t>
            </a:r>
            <a:r>
              <a:rPr lang="en-CA" baseline="0" dirty="0" err="1" smtClean="0"/>
              <a:t>fourier</a:t>
            </a:r>
            <a:r>
              <a:rPr lang="en-CA" baseline="0" dirty="0" smtClean="0"/>
              <a:t> transform of the image with that of the convolution kernel</a:t>
            </a:r>
          </a:p>
        </p:txBody>
      </p:sp>
      <p:sp>
        <p:nvSpPr>
          <p:cNvPr id="4" name="Slide Number Placeholder 3"/>
          <p:cNvSpPr>
            <a:spLocks noGrp="1"/>
          </p:cNvSpPr>
          <p:nvPr>
            <p:ph type="sldNum" sz="quarter" idx="10"/>
          </p:nvPr>
        </p:nvSpPr>
        <p:spPr/>
        <p:txBody>
          <a:bodyPr/>
          <a:lstStyle/>
          <a:p>
            <a:fld id="{0013416B-404A-46F1-B904-82D71E8E3431}" type="slidenum">
              <a:rPr lang="en-CA" smtClean="0"/>
              <a:pPr/>
              <a:t>4</a:t>
            </a:fld>
            <a:endParaRPr lang="en-CA"/>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baseline="0" dirty="0" smtClean="0"/>
              <a:t>-Motion appears as a ripple </a:t>
            </a:r>
            <a:r>
              <a:rPr lang="en-US" baseline="0" dirty="0" smtClean="0"/>
              <a:t>in the frequency domain perpendicular to the direction of the motion</a:t>
            </a:r>
            <a:endParaRPr lang="en-CA" dirty="0" smtClean="0"/>
          </a:p>
        </p:txBody>
      </p:sp>
      <p:sp>
        <p:nvSpPr>
          <p:cNvPr id="4" name="Slide Number Placeholder 3"/>
          <p:cNvSpPr>
            <a:spLocks noGrp="1"/>
          </p:cNvSpPr>
          <p:nvPr>
            <p:ph type="sldNum" sz="quarter" idx="10"/>
          </p:nvPr>
        </p:nvSpPr>
        <p:spPr/>
        <p:txBody>
          <a:bodyPr/>
          <a:lstStyle/>
          <a:p>
            <a:fld id="{0013416B-404A-46F1-B904-82D71E8E3431}" type="slidenum">
              <a:rPr lang="en-CA" smtClean="0"/>
              <a:pPr/>
              <a:t>5</a:t>
            </a:fld>
            <a:endParaRPr lang="en-CA"/>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1</a:t>
            </a:r>
            <a:r>
              <a:rPr lang="en-US" baseline="30000" dirty="0" smtClean="0"/>
              <a:t>st</a:t>
            </a:r>
            <a:r>
              <a:rPr lang="en-US" dirty="0" smtClean="0"/>
              <a:t>:</a:t>
            </a:r>
            <a:r>
              <a:rPr lang="en-US" baseline="0" dirty="0" smtClean="0"/>
              <a:t> image patch</a:t>
            </a:r>
          </a:p>
          <a:p>
            <a:r>
              <a:rPr lang="en-US" dirty="0" smtClean="0"/>
              <a:t>2</a:t>
            </a:r>
            <a:r>
              <a:rPr lang="en-US" baseline="30000" dirty="0" smtClean="0"/>
              <a:t>nd</a:t>
            </a:r>
            <a:r>
              <a:rPr lang="en-US" dirty="0" smtClean="0"/>
              <a:t>: Power spectrum</a:t>
            </a:r>
          </a:p>
          <a:p>
            <a:r>
              <a:rPr lang="en-US" dirty="0" smtClean="0"/>
              <a:t>3</a:t>
            </a:r>
            <a:r>
              <a:rPr lang="en-US" baseline="30000" dirty="0" smtClean="0"/>
              <a:t>rd</a:t>
            </a:r>
            <a:r>
              <a:rPr lang="en-US" dirty="0" smtClean="0"/>
              <a:t>: Filter responses</a:t>
            </a:r>
            <a:r>
              <a:rPr lang="en-US" baseline="0" dirty="0" smtClean="0"/>
              <a:t> from 0 to 180 degrees</a:t>
            </a:r>
          </a:p>
          <a:p>
            <a:r>
              <a:rPr lang="en-US" baseline="0" dirty="0" smtClean="0"/>
              <a:t>4</a:t>
            </a:r>
            <a:r>
              <a:rPr lang="en-US" baseline="30000" dirty="0" smtClean="0"/>
              <a:t>th</a:t>
            </a:r>
            <a:r>
              <a:rPr lang="en-US" baseline="0" dirty="0" smtClean="0"/>
              <a:t>: Resulting </a:t>
            </a:r>
            <a:r>
              <a:rPr lang="en-US" baseline="0" dirty="0" err="1" smtClean="0"/>
              <a:t>cepstrum</a:t>
            </a:r>
            <a:endParaRPr lang="en-US" dirty="0" smtClean="0"/>
          </a:p>
        </p:txBody>
      </p:sp>
      <p:sp>
        <p:nvSpPr>
          <p:cNvPr id="4" name="Slide Number Placeholder 3"/>
          <p:cNvSpPr>
            <a:spLocks noGrp="1"/>
          </p:cNvSpPr>
          <p:nvPr>
            <p:ph type="sldNum" sz="quarter" idx="10"/>
          </p:nvPr>
        </p:nvSpPr>
        <p:spPr/>
        <p:txBody>
          <a:bodyPr/>
          <a:lstStyle/>
          <a:p>
            <a:fld id="{0013416B-404A-46F1-B904-82D71E8E3431}" type="slidenum">
              <a:rPr lang="en-CA" smtClean="0"/>
              <a:pPr/>
              <a:t>7</a:t>
            </a:fld>
            <a:endParaRPr lang="en-CA"/>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When zero padding, there is an abrupt change from the pixel</a:t>
            </a:r>
            <a:r>
              <a:rPr lang="en-US" baseline="0" dirty="0" smtClean="0"/>
              <a:t> value to zero which makes blur harder to detect.. Instead zero pad difference between pixel value and patch mean</a:t>
            </a:r>
            <a:endParaRPr lang="en-US" dirty="0"/>
          </a:p>
        </p:txBody>
      </p:sp>
      <p:sp>
        <p:nvSpPr>
          <p:cNvPr id="4" name="Slide Number Placeholder 3"/>
          <p:cNvSpPr>
            <a:spLocks noGrp="1"/>
          </p:cNvSpPr>
          <p:nvPr>
            <p:ph type="sldNum" sz="quarter" idx="10"/>
          </p:nvPr>
        </p:nvSpPr>
        <p:spPr/>
        <p:txBody>
          <a:bodyPr/>
          <a:lstStyle/>
          <a:p>
            <a:fld id="{0013416B-404A-46F1-B904-82D71E8E3431}" type="slidenum">
              <a:rPr lang="en-CA" smtClean="0"/>
              <a:pPr/>
              <a:t>8</a:t>
            </a:fld>
            <a:endParaRPr lang="en-CA"/>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Set</a:t>
            </a:r>
            <a:r>
              <a:rPr lang="en-US" baseline="0" dirty="0" smtClean="0"/>
              <a:t> of steerable filters is applied to the power spectrum of the image patch from 0 to 180 degrees. </a:t>
            </a:r>
          </a:p>
          <a:p>
            <a:r>
              <a:rPr lang="en-US" baseline="0" dirty="0" smtClean="0"/>
              <a:t>Orientation corresponds to degree resulting in maximal response of the filters minus 90 (since perpendicular)</a:t>
            </a:r>
            <a:endParaRPr lang="en-US" dirty="0"/>
          </a:p>
        </p:txBody>
      </p:sp>
      <p:sp>
        <p:nvSpPr>
          <p:cNvPr id="4" name="Slide Number Placeholder 3"/>
          <p:cNvSpPr>
            <a:spLocks noGrp="1"/>
          </p:cNvSpPr>
          <p:nvPr>
            <p:ph type="sldNum" sz="quarter" idx="10"/>
          </p:nvPr>
        </p:nvSpPr>
        <p:spPr/>
        <p:txBody>
          <a:bodyPr/>
          <a:lstStyle/>
          <a:p>
            <a:fld id="{0013416B-404A-46F1-B904-82D71E8E3431}" type="slidenum">
              <a:rPr lang="en-CA" smtClean="0"/>
              <a:pPr/>
              <a:t>9</a:t>
            </a:fld>
            <a:endParaRPr lang="en-CA"/>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One line of blurred image equivalent to convolution of original image with step function (which in our</a:t>
            </a:r>
            <a:r>
              <a:rPr lang="en-US" baseline="0" dirty="0" smtClean="0"/>
              <a:t> case is similar to a </a:t>
            </a:r>
            <a:r>
              <a:rPr lang="en-US" baseline="0" dirty="0" err="1" smtClean="0"/>
              <a:t>sinc</a:t>
            </a:r>
            <a:r>
              <a:rPr lang="en-US" baseline="0" dirty="0" smtClean="0"/>
              <a:t> function)</a:t>
            </a:r>
          </a:p>
          <a:p>
            <a:r>
              <a:rPr lang="en-US" baseline="0" dirty="0" smtClean="0"/>
              <a:t>Period of the function equals to length of the step function which equals velocity magnitude</a:t>
            </a:r>
          </a:p>
          <a:p>
            <a:r>
              <a:rPr lang="en-US" baseline="0" dirty="0" smtClean="0"/>
              <a:t>Period equal to lowest peak in </a:t>
            </a:r>
            <a:r>
              <a:rPr lang="en-US" baseline="0" dirty="0" err="1" smtClean="0"/>
              <a:t>fourier</a:t>
            </a:r>
            <a:r>
              <a:rPr lang="en-US" baseline="0" dirty="0" smtClean="0"/>
              <a:t> transform of </a:t>
            </a:r>
            <a:r>
              <a:rPr lang="en-US" baseline="0" dirty="0" err="1" smtClean="0"/>
              <a:t>sinc</a:t>
            </a:r>
            <a:r>
              <a:rPr lang="en-US" baseline="0" dirty="0" smtClean="0"/>
              <a:t> function</a:t>
            </a:r>
          </a:p>
          <a:p>
            <a:r>
              <a:rPr lang="en-US" baseline="0" dirty="0" smtClean="0"/>
              <a:t>Project power spectra </a:t>
            </a:r>
            <a:r>
              <a:rPr lang="en-US" sz="1200" kern="1200" baseline="0" dirty="0" smtClean="0">
                <a:solidFill>
                  <a:schemeClr val="tx1"/>
                </a:solidFill>
                <a:latin typeface="+mn-lt"/>
                <a:ea typeface="+mn-ea"/>
                <a:cs typeface="+mn-cs"/>
              </a:rPr>
              <a:t>onto the line across the velocity vector orientation that passes through the origin</a:t>
            </a:r>
            <a:endParaRPr lang="en-US" dirty="0"/>
          </a:p>
        </p:txBody>
      </p:sp>
      <p:sp>
        <p:nvSpPr>
          <p:cNvPr id="4" name="Slide Number Placeholder 3"/>
          <p:cNvSpPr>
            <a:spLocks noGrp="1"/>
          </p:cNvSpPr>
          <p:nvPr>
            <p:ph type="sldNum" sz="quarter" idx="10"/>
          </p:nvPr>
        </p:nvSpPr>
        <p:spPr/>
        <p:txBody>
          <a:bodyPr/>
          <a:lstStyle/>
          <a:p>
            <a:fld id="{0013416B-404A-46F1-B904-82D71E8E3431}" type="slidenum">
              <a:rPr lang="en-CA" smtClean="0"/>
              <a:pPr/>
              <a:t>10</a:t>
            </a:fld>
            <a:endParaRPr lang="en-CA"/>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n-US" smtClean="0"/>
              <a:t>Click to edit Master title style</a:t>
            </a:r>
            <a:endParaRPr kumimoji="0" lang="en-US"/>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n-US" smtClean="0"/>
              <a:t>Click to edit Master subtitle style</a:t>
            </a:r>
            <a:endParaRPr kumimoji="0" lang="en-US"/>
          </a:p>
        </p:txBody>
      </p:sp>
      <p:sp>
        <p:nvSpPr>
          <p:cNvPr id="4" name="Date Placeholder 3"/>
          <p:cNvSpPr>
            <a:spLocks noGrp="1"/>
          </p:cNvSpPr>
          <p:nvPr>
            <p:ph type="dt" sz="half" idx="10"/>
          </p:nvPr>
        </p:nvSpPr>
        <p:spPr/>
        <p:txBody>
          <a:bodyPr/>
          <a:lstStyle/>
          <a:p>
            <a:fld id="{ED78B530-A33D-4CF5-BC3C-F78FA8BF0322}" type="datetimeFigureOut">
              <a:rPr lang="en-US" smtClean="0"/>
              <a:pPr/>
              <a:t>5/26/2009</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07E43A19-B494-4499-9C0F-F6E8B3343872}" type="slidenum">
              <a:rPr lang="en-CA" smtClean="0"/>
              <a:pPr/>
              <a:t>‹#›</a:t>
            </a:fld>
            <a:endParaRPr lang="en-CA"/>
          </a:p>
        </p:txBody>
      </p:sp>
      <p:sp>
        <p:nvSpPr>
          <p:cNvPr id="10" name="Rectangle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D78B530-A33D-4CF5-BC3C-F78FA8BF0322}" type="datetimeFigureOut">
              <a:rPr lang="en-US" smtClean="0"/>
              <a:pPr/>
              <a:t>5/26/2009</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07E43A19-B494-4499-9C0F-F6E8B3343872}" type="slidenum">
              <a:rPr lang="en-CA" smtClean="0"/>
              <a:pPr/>
              <a:t>‹#›</a:t>
            </a:fld>
            <a:endParaRPr lang="en-C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8" name="Rectangle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Vertical Title 1"/>
          <p:cNvSpPr>
            <a:spLocks noGrp="1"/>
          </p:cNvSpPr>
          <p:nvPr>
            <p:ph type="title" orient="vert"/>
          </p:nvPr>
        </p:nvSpPr>
        <p:spPr>
          <a:xfrm>
            <a:off x="6781800" y="274640"/>
            <a:ext cx="19050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04800"/>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D78B530-A33D-4CF5-BC3C-F78FA8BF0322}" type="datetimeFigureOut">
              <a:rPr lang="en-US" smtClean="0"/>
              <a:pPr/>
              <a:t>5/26/2009</a:t>
            </a:fld>
            <a:endParaRPr lang="en-CA"/>
          </a:p>
        </p:txBody>
      </p:sp>
      <p:sp>
        <p:nvSpPr>
          <p:cNvPr id="5" name="Footer Placeholder 4"/>
          <p:cNvSpPr>
            <a:spLocks noGrp="1"/>
          </p:cNvSpPr>
          <p:nvPr>
            <p:ph type="ftr" sz="quarter" idx="11"/>
          </p:nvPr>
        </p:nvSpPr>
        <p:spPr>
          <a:xfrm>
            <a:off x="2640597" y="6377459"/>
            <a:ext cx="3836404" cy="365125"/>
          </a:xfrm>
        </p:spPr>
        <p:txBody>
          <a:bodyPr/>
          <a:lstStyle/>
          <a:p>
            <a:endParaRPr lang="en-CA"/>
          </a:p>
        </p:txBody>
      </p:sp>
      <p:sp>
        <p:nvSpPr>
          <p:cNvPr id="6" name="Slide Number Placeholder 5"/>
          <p:cNvSpPr>
            <a:spLocks noGrp="1"/>
          </p:cNvSpPr>
          <p:nvPr>
            <p:ph type="sldNum" sz="quarter" idx="12"/>
          </p:nvPr>
        </p:nvSpPr>
        <p:spPr/>
        <p:txBody>
          <a:bodyPr/>
          <a:lstStyle/>
          <a:p>
            <a:fld id="{07E43A19-B494-4499-9C0F-F6E8B3343872}" type="slidenum">
              <a:rPr lang="en-CA" smtClean="0"/>
              <a:pPr/>
              <a:t>‹#›</a:t>
            </a:fld>
            <a:endParaRPr lang="en-C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D78B530-A33D-4CF5-BC3C-F78FA8BF0322}" type="datetimeFigureOut">
              <a:rPr lang="en-US" smtClean="0"/>
              <a:pPr/>
              <a:t>5/26/2009</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07E43A19-B494-4499-9C0F-F6E8B3343872}" type="slidenum">
              <a:rPr lang="en-CA" smtClean="0"/>
              <a:pPr/>
              <a:t>‹#›</a:t>
            </a:fld>
            <a:endParaRPr lang="en-C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12" name="Rectangle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ED78B530-A33D-4CF5-BC3C-F78FA8BF0322}" type="datetimeFigureOut">
              <a:rPr lang="en-US" smtClean="0"/>
              <a:pPr/>
              <a:t>5/26/2009</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07E43A19-B494-4499-9C0F-F6E8B3343872}" type="slidenum">
              <a:rPr lang="en-CA" smtClean="0"/>
              <a:pPr/>
              <a:t>‹#›</a:t>
            </a:fld>
            <a:endParaRPr lang="en-CA"/>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ED78B530-A33D-4CF5-BC3C-F78FA8BF0322}" type="datetimeFigureOut">
              <a:rPr lang="en-US" smtClean="0"/>
              <a:pPr/>
              <a:t>5/26/2009</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07E43A19-B494-4499-9C0F-F6E8B3343872}" type="slidenum">
              <a:rPr lang="en-CA" smtClean="0"/>
              <a:pPr/>
              <a:t>‹#›</a:t>
            </a:fld>
            <a:endParaRPr lang="en-C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ED78B530-A33D-4CF5-BC3C-F78FA8BF0322}" type="datetimeFigureOut">
              <a:rPr lang="en-US" smtClean="0"/>
              <a:pPr/>
              <a:t>5/26/2009</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07E43A19-B494-4499-9C0F-F6E8B3343872}" type="slidenum">
              <a:rPr lang="en-CA" smtClean="0"/>
              <a:pPr/>
              <a:t>‹#›</a:t>
            </a:fld>
            <a:endParaRPr lang="en-C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ED78B530-A33D-4CF5-BC3C-F78FA8BF0322}" type="datetimeFigureOut">
              <a:rPr lang="en-US" smtClean="0"/>
              <a:pPr/>
              <a:t>5/26/2009</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07E43A19-B494-4499-9C0F-F6E8B3343872}" type="slidenum">
              <a:rPr lang="en-CA" smtClean="0"/>
              <a:pPr/>
              <a:t>‹#›</a:t>
            </a:fld>
            <a:endParaRPr lang="en-C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D78B530-A33D-4CF5-BC3C-F78FA8BF0322}" type="datetimeFigureOut">
              <a:rPr lang="en-US" smtClean="0"/>
              <a:pPr/>
              <a:t>5/26/2009</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07E43A19-B494-4499-9C0F-F6E8B3343872}" type="slidenum">
              <a:rPr lang="en-CA" smtClean="0"/>
              <a:pPr/>
              <a:t>‹#›</a:t>
            </a:fld>
            <a:endParaRPr lang="en-C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en-US" smtClean="0"/>
              <a:t>Click to edit Master title style</a:t>
            </a:r>
            <a:endParaRPr kumimoji="0" lang="en-US"/>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ED78B530-A33D-4CF5-BC3C-F78FA8BF0322}" type="datetimeFigureOut">
              <a:rPr lang="en-US" smtClean="0"/>
              <a:pPr/>
              <a:t>5/26/2009</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07E43A19-B494-4499-9C0F-F6E8B3343872}" type="slidenum">
              <a:rPr lang="en-CA" smtClean="0"/>
              <a:pPr/>
              <a:t>‹#›</a:t>
            </a:fld>
            <a:endParaRPr lang="en-CA"/>
          </a:p>
        </p:txBody>
      </p:sp>
      <p:sp>
        <p:nvSpPr>
          <p:cNvPr id="12" name="Rectangle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164592" y="1170432"/>
            <a:ext cx="2523744" cy="201168"/>
          </a:xfrm>
        </p:spPr>
        <p:txBody>
          <a:bodyPr/>
          <a:lstStyle/>
          <a:p>
            <a:fld id="{ED78B530-A33D-4CF5-BC3C-F78FA8BF0322}" type="datetimeFigureOut">
              <a:rPr lang="en-US" smtClean="0"/>
              <a:pPr/>
              <a:t>5/26/2009</a:t>
            </a:fld>
            <a:endParaRPr lang="en-CA"/>
          </a:p>
        </p:txBody>
      </p:sp>
      <p:sp>
        <p:nvSpPr>
          <p:cNvPr id="11" name="Rectangle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6" name="Footer Placeholder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lang="en-CA"/>
          </a:p>
        </p:txBody>
      </p:sp>
      <p:sp>
        <p:nvSpPr>
          <p:cNvPr id="7" name="Slide Number Placeholder 6"/>
          <p:cNvSpPr>
            <a:spLocks noGrp="1"/>
          </p:cNvSpPr>
          <p:nvPr>
            <p:ph type="sldNum" sz="quarter" idx="12"/>
          </p:nvPr>
        </p:nvSpPr>
        <p:spPr>
          <a:xfrm>
            <a:off x="8339328" y="1170432"/>
            <a:ext cx="733864" cy="201168"/>
          </a:xfrm>
        </p:spPr>
        <p:txBody>
          <a:bodyPr/>
          <a:lstStyle/>
          <a:p>
            <a:fld id="{07E43A19-B494-4499-9C0F-F6E8B3343872}" type="slidenum">
              <a:rPr lang="en-CA" smtClean="0"/>
              <a:pPr/>
              <a:t>‹#›</a:t>
            </a:fld>
            <a:endParaRPr lang="en-CA"/>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7" name="Rectangle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Placeholder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775191"/>
            <a:ext cx="8229600" cy="4625609"/>
          </a:xfrm>
          <a:prstGeom prst="rect">
            <a:avLst/>
          </a:prstGeom>
        </p:spPr>
        <p:txBody>
          <a:bodyPr vert="horz" lIns="54864" tIns="91440" rtlCol="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4" name="Date Placeholder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ED78B530-A33D-4CF5-BC3C-F78FA8BF0322}" type="datetimeFigureOut">
              <a:rPr lang="en-US" smtClean="0"/>
              <a:pPr/>
              <a:t>5/26/2009</a:t>
            </a:fld>
            <a:endParaRPr lang="en-CA"/>
          </a:p>
        </p:txBody>
      </p:sp>
      <p:sp>
        <p:nvSpPr>
          <p:cNvPr id="5" name="Footer Placeholder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lang="en-CA"/>
          </a:p>
        </p:txBody>
      </p:sp>
      <p:sp>
        <p:nvSpPr>
          <p:cNvPr id="6" name="Slide Number Placeholder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07E43A19-B494-4499-9C0F-F6E8B3343872}" type="slidenum">
              <a:rPr lang="en-CA" smtClean="0"/>
              <a:pPr/>
              <a:t>‹#›</a:t>
            </a:fld>
            <a:endParaRPr lang="en-CA"/>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42910" y="1500174"/>
            <a:ext cx="8077200" cy="1673352"/>
          </a:xfrm>
        </p:spPr>
        <p:txBody>
          <a:bodyPr>
            <a:normAutofit/>
          </a:bodyPr>
          <a:lstStyle/>
          <a:p>
            <a:r>
              <a:rPr lang="en-CA" dirty="0"/>
              <a:t>Optical Flow from Motion Blurred Color Images</a:t>
            </a:r>
          </a:p>
        </p:txBody>
      </p:sp>
      <p:sp>
        <p:nvSpPr>
          <p:cNvPr id="3" name="Subtitle 2"/>
          <p:cNvSpPr>
            <a:spLocks noGrp="1"/>
          </p:cNvSpPr>
          <p:nvPr>
            <p:ph type="subTitle" idx="1"/>
          </p:nvPr>
        </p:nvSpPr>
        <p:spPr>
          <a:xfrm>
            <a:off x="781080" y="2571744"/>
            <a:ext cx="8077200" cy="1499616"/>
          </a:xfrm>
        </p:spPr>
        <p:txBody>
          <a:bodyPr/>
          <a:lstStyle/>
          <a:p>
            <a:pPr algn="r"/>
            <a:r>
              <a:rPr lang="it-IT" sz="2400" dirty="0" smtClean="0"/>
              <a:t>Yasmina Schoueri, Milena Scaccia, and </a:t>
            </a:r>
            <a:r>
              <a:rPr lang="en-CA" sz="2400" u="sng" dirty="0" err="1" smtClean="0"/>
              <a:t>Ioannis</a:t>
            </a:r>
            <a:r>
              <a:rPr lang="en-CA" sz="2400" u="sng" dirty="0" smtClean="0"/>
              <a:t> </a:t>
            </a:r>
            <a:r>
              <a:rPr lang="en-CA" sz="2400" u="sng" dirty="0" err="1" smtClean="0"/>
              <a:t>Rekleitis</a:t>
            </a:r>
            <a:endParaRPr lang="en-CA" sz="2400" u="sng" dirty="0" smtClean="0"/>
          </a:p>
          <a:p>
            <a:pPr algn="r"/>
            <a:r>
              <a:rPr lang="en-CA" dirty="0" smtClean="0"/>
              <a:t>School of Computer Science, McGill University</a:t>
            </a:r>
            <a:endParaRPr lang="en-CA" dirty="0"/>
          </a:p>
        </p:txBody>
      </p:sp>
      <p:pic>
        <p:nvPicPr>
          <p:cNvPr id="6" name="Picture 17" descr="mcgill"/>
          <p:cNvPicPr>
            <a:picLocks noChangeArrowheads="1"/>
          </p:cNvPicPr>
          <p:nvPr/>
        </p:nvPicPr>
        <p:blipFill>
          <a:blip r:embed="rId3"/>
          <a:srcRect r="77109" b="-10106"/>
          <a:stretch>
            <a:fillRect/>
          </a:stretch>
        </p:blipFill>
        <p:spPr>
          <a:xfrm>
            <a:off x="47625" y="36513"/>
            <a:ext cx="779463" cy="914400"/>
          </a:xfrm>
          <a:prstGeom prst="rect">
            <a:avLst/>
          </a:prstGeom>
          <a:solidFill>
            <a:sysClr val="window" lastClr="FFFFFF"/>
          </a:solidFill>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Cepstral</a:t>
            </a:r>
            <a:r>
              <a:rPr lang="en-US" dirty="0" smtClean="0"/>
              <a:t> Analysis</a:t>
            </a:r>
            <a:endParaRPr lang="en-US" dirty="0"/>
          </a:p>
        </p:txBody>
      </p:sp>
      <p:sp>
        <p:nvSpPr>
          <p:cNvPr id="3" name="Content Placeholder 2"/>
          <p:cNvSpPr>
            <a:spLocks noGrp="1"/>
          </p:cNvSpPr>
          <p:nvPr>
            <p:ph idx="1"/>
          </p:nvPr>
        </p:nvSpPr>
        <p:spPr/>
        <p:txBody>
          <a:bodyPr/>
          <a:lstStyle/>
          <a:p>
            <a:r>
              <a:rPr lang="en-US" dirty="0" smtClean="0"/>
              <a:t>Collapse 2D power spectra into 1D</a:t>
            </a:r>
          </a:p>
          <a:p>
            <a:r>
              <a:rPr lang="en-US" dirty="0" smtClean="0"/>
              <a:t>Lowest peak represents the magnitude</a:t>
            </a:r>
            <a:endParaRPr lang="en-US" dirty="0"/>
          </a:p>
        </p:txBody>
      </p:sp>
      <p:pic>
        <p:nvPicPr>
          <p:cNvPr id="3075" name="Picture 3"/>
          <p:cNvPicPr>
            <a:picLocks noChangeAspect="1" noChangeArrowheads="1"/>
          </p:cNvPicPr>
          <p:nvPr/>
        </p:nvPicPr>
        <p:blipFill>
          <a:blip r:embed="rId3"/>
          <a:srcRect/>
          <a:stretch>
            <a:fillRect/>
          </a:stretch>
        </p:blipFill>
        <p:spPr bwMode="auto">
          <a:xfrm>
            <a:off x="857224" y="3143248"/>
            <a:ext cx="7500679" cy="292895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Combination</a:t>
            </a:r>
            <a:endParaRPr lang="en-US" dirty="0"/>
          </a:p>
        </p:txBody>
      </p:sp>
      <p:sp>
        <p:nvSpPr>
          <p:cNvPr id="3" name="Content Placeholder 2"/>
          <p:cNvSpPr>
            <a:spLocks noGrp="1"/>
          </p:cNvSpPr>
          <p:nvPr>
            <p:ph idx="1"/>
          </p:nvPr>
        </p:nvSpPr>
        <p:spPr/>
        <p:txBody>
          <a:bodyPr/>
          <a:lstStyle/>
          <a:p>
            <a:r>
              <a:rPr lang="en-US" dirty="0" smtClean="0"/>
              <a:t>Orientation and magnitude for each channel</a:t>
            </a:r>
          </a:p>
          <a:p>
            <a:r>
              <a:rPr lang="en-US" dirty="0" smtClean="0"/>
              <a:t>Insignificant motions not considered</a:t>
            </a:r>
          </a:p>
          <a:p>
            <a:r>
              <a:rPr lang="en-US" dirty="0" smtClean="0"/>
              <a:t>Orientation difference above 45 degrees</a:t>
            </a:r>
          </a:p>
          <a:p>
            <a:r>
              <a:rPr lang="en-US" dirty="0" smtClean="0"/>
              <a:t>Estimates above threshold and similar</a:t>
            </a:r>
          </a:p>
          <a:p>
            <a:pPr lvl="1"/>
            <a:r>
              <a:rPr lang="en-US" sz="3200" dirty="0" smtClean="0"/>
              <a:t>Weighted equally</a:t>
            </a:r>
            <a:endParaRPr lang="en-US" sz="32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Color vs. grayscale</a:t>
            </a:r>
            <a:endParaRPr lang="en-US" dirty="0"/>
          </a:p>
        </p:txBody>
      </p:sp>
      <p:pic>
        <p:nvPicPr>
          <p:cNvPr id="4" name="Picture 3" descr="artif vs gray.jpg"/>
          <p:cNvPicPr>
            <a:picLocks noChangeAspect="1"/>
          </p:cNvPicPr>
          <p:nvPr/>
        </p:nvPicPr>
        <p:blipFill>
          <a:blip r:embed="rId3"/>
          <a:srcRect l="12500" t="4185" r="52500" b="56942"/>
          <a:stretch>
            <a:fillRect/>
          </a:stretch>
        </p:blipFill>
        <p:spPr>
          <a:xfrm>
            <a:off x="609600" y="1676400"/>
            <a:ext cx="3429000" cy="2286000"/>
          </a:xfrm>
          <a:prstGeom prst="rect">
            <a:avLst/>
          </a:prstGeom>
        </p:spPr>
      </p:pic>
      <p:pic>
        <p:nvPicPr>
          <p:cNvPr id="5" name="Picture 4" descr="artif vs gray.jpg"/>
          <p:cNvPicPr>
            <a:picLocks noChangeAspect="1"/>
          </p:cNvPicPr>
          <p:nvPr/>
        </p:nvPicPr>
        <p:blipFill>
          <a:blip r:embed="rId3"/>
          <a:srcRect l="56667" t="4185" r="9167" b="56942"/>
          <a:stretch>
            <a:fillRect/>
          </a:stretch>
        </p:blipFill>
        <p:spPr>
          <a:xfrm>
            <a:off x="4953000" y="1672683"/>
            <a:ext cx="3352800" cy="2289717"/>
          </a:xfrm>
          <a:prstGeom prst="rect">
            <a:avLst/>
          </a:prstGeom>
        </p:spPr>
      </p:pic>
      <p:pic>
        <p:nvPicPr>
          <p:cNvPr id="6" name="Picture 5" descr="artif vs gray.jpg"/>
          <p:cNvPicPr>
            <a:picLocks noChangeAspect="1"/>
          </p:cNvPicPr>
          <p:nvPr/>
        </p:nvPicPr>
        <p:blipFill>
          <a:blip r:embed="rId3"/>
          <a:srcRect l="11667" t="51388" r="53333" b="11127"/>
          <a:stretch>
            <a:fillRect/>
          </a:stretch>
        </p:blipFill>
        <p:spPr>
          <a:xfrm>
            <a:off x="609600" y="4120243"/>
            <a:ext cx="3429000" cy="2204357"/>
          </a:xfrm>
          <a:prstGeom prst="rect">
            <a:avLst/>
          </a:prstGeom>
        </p:spPr>
      </p:pic>
      <p:pic>
        <p:nvPicPr>
          <p:cNvPr id="7" name="Picture 6" descr="artif vs gray.jpg"/>
          <p:cNvPicPr>
            <a:picLocks noChangeAspect="1"/>
          </p:cNvPicPr>
          <p:nvPr/>
        </p:nvPicPr>
        <p:blipFill>
          <a:blip r:embed="rId3"/>
          <a:srcRect l="56667" t="51388" r="8333" b="9739"/>
          <a:stretch>
            <a:fillRect/>
          </a:stretch>
        </p:blipFill>
        <p:spPr>
          <a:xfrm>
            <a:off x="4953000" y="4038600"/>
            <a:ext cx="3429000" cy="2286000"/>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Experiments - Artificial</a:t>
            </a:r>
            <a:endParaRPr lang="en-US" dirty="0"/>
          </a:p>
        </p:txBody>
      </p:sp>
      <p:pic>
        <p:nvPicPr>
          <p:cNvPr id="8" name="Content Placeholder 3" descr="artif_red.jpg"/>
          <p:cNvPicPr>
            <a:picLocks noChangeAspect="1"/>
          </p:cNvPicPr>
          <p:nvPr/>
        </p:nvPicPr>
        <p:blipFill>
          <a:blip r:embed="rId3"/>
          <a:stretch>
            <a:fillRect/>
          </a:stretch>
        </p:blipFill>
        <p:spPr>
          <a:xfrm>
            <a:off x="714348" y="1785926"/>
            <a:ext cx="7616877" cy="4572000"/>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Experiments - Artificial</a:t>
            </a:r>
            <a:endParaRPr lang="en-US" dirty="0"/>
          </a:p>
        </p:txBody>
      </p:sp>
      <p:pic>
        <p:nvPicPr>
          <p:cNvPr id="4" name="Content Placeholder 3" descr="artif_green.jpg"/>
          <p:cNvPicPr>
            <a:picLocks noGrp="1" noChangeAspect="1"/>
          </p:cNvPicPr>
          <p:nvPr>
            <p:ph idx="1"/>
          </p:nvPr>
        </p:nvPicPr>
        <p:blipFill>
          <a:blip r:embed="rId3"/>
          <a:stretch>
            <a:fillRect/>
          </a:stretch>
        </p:blipFill>
        <p:spPr>
          <a:xfrm>
            <a:off x="763561" y="1857364"/>
            <a:ext cx="7616877" cy="4572000"/>
          </a:xfr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Experiments - Artificial</a:t>
            </a:r>
            <a:endParaRPr lang="en-US" dirty="0"/>
          </a:p>
        </p:txBody>
      </p:sp>
      <p:pic>
        <p:nvPicPr>
          <p:cNvPr id="4" name="Content Placeholder 3" descr="artif_all.jpg"/>
          <p:cNvPicPr>
            <a:picLocks noGrp="1" noChangeAspect="1"/>
          </p:cNvPicPr>
          <p:nvPr>
            <p:ph idx="1"/>
          </p:nvPr>
        </p:nvPicPr>
        <p:blipFill>
          <a:blip r:embed="rId3"/>
          <a:stretch>
            <a:fillRect/>
          </a:stretch>
        </p:blipFill>
        <p:spPr>
          <a:xfrm>
            <a:off x="763561" y="1857396"/>
            <a:ext cx="7616877" cy="4572000"/>
          </a:xfr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normAutofit/>
          </a:bodyPr>
          <a:lstStyle/>
          <a:p>
            <a:r>
              <a:rPr lang="en-US" dirty="0" smtClean="0"/>
              <a:t>Experiments </a:t>
            </a:r>
            <a:r>
              <a:rPr lang="en-US" dirty="0" smtClean="0"/>
              <a:t>– Natural-R </a:t>
            </a:r>
            <a:endParaRPr lang="en-US" dirty="0"/>
          </a:p>
        </p:txBody>
      </p:sp>
      <p:pic>
        <p:nvPicPr>
          <p:cNvPr id="5" name="Content Placeholder 4" descr="bikeR.jpg"/>
          <p:cNvPicPr>
            <a:picLocks noGrp="1" noChangeAspect="1"/>
          </p:cNvPicPr>
          <p:nvPr>
            <p:ph idx="1"/>
          </p:nvPr>
        </p:nvPicPr>
        <p:blipFill>
          <a:blip r:embed="rId3"/>
          <a:stretch>
            <a:fillRect/>
          </a:stretch>
        </p:blipFill>
        <p:spPr>
          <a:xfrm>
            <a:off x="763561" y="1857396"/>
            <a:ext cx="7616877" cy="4572000"/>
          </a:xfr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Experiments - </a:t>
            </a:r>
            <a:r>
              <a:rPr lang="en-US" dirty="0" smtClean="0"/>
              <a:t>Natural-G </a:t>
            </a:r>
            <a:endParaRPr lang="en-US" dirty="0"/>
          </a:p>
        </p:txBody>
      </p:sp>
      <p:pic>
        <p:nvPicPr>
          <p:cNvPr id="4" name="Content Placeholder 4" descr="bikeG.jpg"/>
          <p:cNvPicPr>
            <a:picLocks noGrp="1" noChangeAspect="1"/>
          </p:cNvPicPr>
          <p:nvPr>
            <p:ph idx="1"/>
          </p:nvPr>
        </p:nvPicPr>
        <p:blipFill>
          <a:blip r:embed="rId3"/>
          <a:stretch>
            <a:fillRect/>
          </a:stretch>
        </p:blipFill>
        <p:spPr>
          <a:xfrm>
            <a:off x="763561" y="1857396"/>
            <a:ext cx="7616877" cy="4572000"/>
          </a:xfr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Experiments - </a:t>
            </a:r>
            <a:r>
              <a:rPr lang="en-US" dirty="0" smtClean="0"/>
              <a:t>Natural-B</a:t>
            </a:r>
            <a:endParaRPr lang="en-US" dirty="0"/>
          </a:p>
        </p:txBody>
      </p:sp>
      <p:pic>
        <p:nvPicPr>
          <p:cNvPr id="4" name="Content Placeholder 4" descr="bikeB.jpg"/>
          <p:cNvPicPr>
            <a:picLocks noGrp="1" noChangeAspect="1"/>
          </p:cNvPicPr>
          <p:nvPr>
            <p:ph idx="1"/>
          </p:nvPr>
        </p:nvPicPr>
        <p:blipFill>
          <a:blip r:embed="rId3"/>
          <a:stretch>
            <a:fillRect/>
          </a:stretch>
        </p:blipFill>
        <p:spPr>
          <a:xfrm>
            <a:off x="763561" y="1857396"/>
            <a:ext cx="7616877" cy="4572000"/>
          </a:xfr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Experiments - Natural</a:t>
            </a:r>
            <a:endParaRPr lang="en-US" dirty="0"/>
          </a:p>
        </p:txBody>
      </p:sp>
      <p:pic>
        <p:nvPicPr>
          <p:cNvPr id="4" name="Content Placeholder 4" descr="bike_all.jpg"/>
          <p:cNvPicPr>
            <a:picLocks noGrp="1" noChangeAspect="1"/>
          </p:cNvPicPr>
          <p:nvPr>
            <p:ph idx="1"/>
          </p:nvPr>
        </p:nvPicPr>
        <p:blipFill>
          <a:blip r:embed="rId3"/>
          <a:stretch>
            <a:fillRect/>
          </a:stretch>
        </p:blipFill>
        <p:spPr>
          <a:xfrm>
            <a:off x="763561" y="1857396"/>
            <a:ext cx="7616877" cy="4572000"/>
          </a:xfr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Blur</a:t>
            </a:r>
            <a:endParaRPr lang="en-CA" dirty="0"/>
          </a:p>
        </p:txBody>
      </p:sp>
      <p:sp>
        <p:nvSpPr>
          <p:cNvPr id="3" name="Content Placeholder 2"/>
          <p:cNvSpPr>
            <a:spLocks noGrp="1"/>
          </p:cNvSpPr>
          <p:nvPr>
            <p:ph idx="1"/>
          </p:nvPr>
        </p:nvSpPr>
        <p:spPr/>
        <p:txBody>
          <a:bodyPr/>
          <a:lstStyle/>
          <a:p>
            <a:r>
              <a:rPr lang="en-CA" dirty="0" smtClean="0"/>
              <a:t>Movements cause blur in resulting image</a:t>
            </a:r>
          </a:p>
          <a:p>
            <a:r>
              <a:rPr lang="en-CA" dirty="0" smtClean="0"/>
              <a:t>Blur regarded as undesirable noise</a:t>
            </a:r>
          </a:p>
          <a:p>
            <a:endParaRPr lang="en-CA" dirty="0"/>
          </a:p>
        </p:txBody>
      </p:sp>
      <p:pic>
        <p:nvPicPr>
          <p:cNvPr id="1027" name="Picture 3" descr="F:\yasyas\Uni\Graduate\ESCE-626\Assignments\Project\Code\Pics\motionBlur.png"/>
          <p:cNvPicPr>
            <a:picLocks noChangeAspect="1" noChangeArrowheads="1"/>
          </p:cNvPicPr>
          <p:nvPr/>
        </p:nvPicPr>
        <p:blipFill>
          <a:blip r:embed="rId3"/>
          <a:srcRect/>
          <a:stretch>
            <a:fillRect/>
          </a:stretch>
        </p:blipFill>
        <p:spPr bwMode="auto">
          <a:xfrm>
            <a:off x="2214546" y="3000372"/>
            <a:ext cx="4749810" cy="3563100"/>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Experiments - Natural</a:t>
            </a:r>
            <a:endParaRPr lang="en-US" dirty="0"/>
          </a:p>
        </p:txBody>
      </p:sp>
      <p:pic>
        <p:nvPicPr>
          <p:cNvPr id="5" name="Picture 4" descr="bike_all_2.jpg"/>
          <p:cNvPicPr>
            <a:picLocks noChangeAspect="1"/>
          </p:cNvPicPr>
          <p:nvPr/>
        </p:nvPicPr>
        <p:blipFill>
          <a:blip r:embed="rId3"/>
          <a:stretch>
            <a:fillRect/>
          </a:stretch>
        </p:blipFill>
        <p:spPr>
          <a:xfrm>
            <a:off x="714348" y="1785926"/>
            <a:ext cx="7643834" cy="4588181"/>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London Eye - R</a:t>
            </a:r>
            <a:endParaRPr lang="en-US" dirty="0"/>
          </a:p>
        </p:txBody>
      </p:sp>
      <p:pic>
        <p:nvPicPr>
          <p:cNvPr id="4" name="Content Placeholder 3" descr="lonEye_R.jpg"/>
          <p:cNvPicPr>
            <a:picLocks noGrp="1" noChangeAspect="1"/>
          </p:cNvPicPr>
          <p:nvPr>
            <p:ph idx="1"/>
          </p:nvPr>
        </p:nvPicPr>
        <p:blipFill>
          <a:blip r:embed="rId2"/>
          <a:stretch>
            <a:fillRect/>
          </a:stretch>
        </p:blipFill>
        <p:spPr>
          <a:xfrm>
            <a:off x="690885" y="1774825"/>
            <a:ext cx="7762229" cy="4625975"/>
          </a:xfr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London Eye - G</a:t>
            </a:r>
            <a:endParaRPr lang="en-US" dirty="0"/>
          </a:p>
        </p:txBody>
      </p:sp>
      <p:pic>
        <p:nvPicPr>
          <p:cNvPr id="4" name="Content Placeholder 3" descr="lonEye_G.jpg"/>
          <p:cNvPicPr>
            <a:picLocks noGrp="1" noChangeAspect="1"/>
          </p:cNvPicPr>
          <p:nvPr>
            <p:ph idx="1"/>
          </p:nvPr>
        </p:nvPicPr>
        <p:blipFill>
          <a:blip r:embed="rId2"/>
          <a:stretch>
            <a:fillRect/>
          </a:stretch>
        </p:blipFill>
        <p:spPr>
          <a:xfrm>
            <a:off x="690885" y="1774825"/>
            <a:ext cx="7762229" cy="4625975"/>
          </a:xfr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London Eye - B</a:t>
            </a:r>
            <a:endParaRPr lang="en-US" dirty="0"/>
          </a:p>
        </p:txBody>
      </p:sp>
      <p:pic>
        <p:nvPicPr>
          <p:cNvPr id="4" name="Content Placeholder 3" descr="lonEye_B.jpg"/>
          <p:cNvPicPr>
            <a:picLocks noGrp="1" noChangeAspect="1"/>
          </p:cNvPicPr>
          <p:nvPr>
            <p:ph idx="1"/>
          </p:nvPr>
        </p:nvPicPr>
        <p:blipFill>
          <a:blip r:embed="rId2"/>
          <a:stretch>
            <a:fillRect/>
          </a:stretch>
        </p:blipFill>
        <p:spPr>
          <a:xfrm>
            <a:off x="690885" y="1774825"/>
            <a:ext cx="7762229" cy="4625975"/>
          </a:xfr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London Eye</a:t>
            </a:r>
            <a:endParaRPr lang="en-US" b="0" dirty="0"/>
          </a:p>
        </p:txBody>
      </p:sp>
      <p:pic>
        <p:nvPicPr>
          <p:cNvPr id="4" name="Content Placeholder 3" descr="lonEye_all.jpg"/>
          <p:cNvPicPr>
            <a:picLocks noGrp="1" noChangeAspect="1"/>
          </p:cNvPicPr>
          <p:nvPr>
            <p:ph idx="1"/>
          </p:nvPr>
        </p:nvPicPr>
        <p:blipFill>
          <a:blip r:embed="rId2"/>
          <a:stretch>
            <a:fillRect/>
          </a:stretch>
        </p:blipFill>
        <p:spPr>
          <a:xfrm>
            <a:off x="690885" y="1774825"/>
            <a:ext cx="7762229" cy="4625975"/>
          </a:xfr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London Eye</a:t>
            </a:r>
            <a:endParaRPr lang="en-US" dirty="0"/>
          </a:p>
        </p:txBody>
      </p:sp>
      <p:pic>
        <p:nvPicPr>
          <p:cNvPr id="4" name="Content Placeholder 3" descr="lonEye_aflow.jpg"/>
          <p:cNvPicPr>
            <a:picLocks noGrp="1" noChangeAspect="1"/>
          </p:cNvPicPr>
          <p:nvPr>
            <p:ph idx="1"/>
          </p:nvPr>
        </p:nvPicPr>
        <p:blipFill>
          <a:blip r:embed="rId2"/>
          <a:stretch>
            <a:fillRect/>
          </a:stretch>
        </p:blipFill>
        <p:spPr>
          <a:xfrm>
            <a:off x="690885" y="1774825"/>
            <a:ext cx="7762229" cy="4625975"/>
          </a:xfrm>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Train - R</a:t>
            </a:r>
            <a:endParaRPr lang="en-US" dirty="0"/>
          </a:p>
        </p:txBody>
      </p:sp>
      <p:pic>
        <p:nvPicPr>
          <p:cNvPr id="4" name="Content Placeholder 3" descr="train_R.jpg"/>
          <p:cNvPicPr>
            <a:picLocks noGrp="1" noChangeAspect="1"/>
          </p:cNvPicPr>
          <p:nvPr>
            <p:ph idx="1"/>
          </p:nvPr>
        </p:nvPicPr>
        <p:blipFill>
          <a:blip r:embed="rId2"/>
          <a:stretch>
            <a:fillRect/>
          </a:stretch>
        </p:blipFill>
        <p:spPr>
          <a:xfrm>
            <a:off x="690885" y="1774825"/>
            <a:ext cx="7762229" cy="4625975"/>
          </a:xfrm>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Train - G</a:t>
            </a:r>
            <a:endParaRPr lang="en-US" dirty="0"/>
          </a:p>
        </p:txBody>
      </p:sp>
      <p:pic>
        <p:nvPicPr>
          <p:cNvPr id="4" name="Content Placeholder 3" descr="train_G.jpg"/>
          <p:cNvPicPr>
            <a:picLocks noGrp="1" noChangeAspect="1"/>
          </p:cNvPicPr>
          <p:nvPr>
            <p:ph idx="1"/>
          </p:nvPr>
        </p:nvPicPr>
        <p:blipFill>
          <a:blip r:embed="rId2"/>
          <a:stretch>
            <a:fillRect/>
          </a:stretch>
        </p:blipFill>
        <p:spPr>
          <a:xfrm>
            <a:off x="690885" y="1774825"/>
            <a:ext cx="7762229" cy="4625975"/>
          </a:xfrm>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Train - B</a:t>
            </a:r>
            <a:endParaRPr lang="en-US" dirty="0"/>
          </a:p>
        </p:txBody>
      </p:sp>
      <p:pic>
        <p:nvPicPr>
          <p:cNvPr id="4" name="Content Placeholder 3" descr="train_B.jpg"/>
          <p:cNvPicPr>
            <a:picLocks noGrp="1" noChangeAspect="1"/>
          </p:cNvPicPr>
          <p:nvPr>
            <p:ph idx="1"/>
          </p:nvPr>
        </p:nvPicPr>
        <p:blipFill>
          <a:blip r:embed="rId2"/>
          <a:stretch>
            <a:fillRect/>
          </a:stretch>
        </p:blipFill>
        <p:spPr>
          <a:xfrm>
            <a:off x="690885" y="1774825"/>
            <a:ext cx="7762229" cy="4625975"/>
          </a:xfrm>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Train</a:t>
            </a:r>
            <a:endParaRPr lang="en-US" dirty="0"/>
          </a:p>
        </p:txBody>
      </p:sp>
      <p:pic>
        <p:nvPicPr>
          <p:cNvPr id="4" name="Content Placeholder 3" descr="train_all.jpg"/>
          <p:cNvPicPr>
            <a:picLocks noGrp="1" noChangeAspect="1"/>
          </p:cNvPicPr>
          <p:nvPr>
            <p:ph idx="1"/>
          </p:nvPr>
        </p:nvPicPr>
        <p:blipFill>
          <a:blip r:embed="rId2"/>
          <a:stretch>
            <a:fillRect/>
          </a:stretch>
        </p:blipFill>
        <p:spPr>
          <a:xfrm>
            <a:off x="690885" y="1774825"/>
            <a:ext cx="7762229" cy="4625975"/>
          </a:xfr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Related Work</a:t>
            </a:r>
            <a:endParaRPr lang="en-CA" dirty="0"/>
          </a:p>
        </p:txBody>
      </p:sp>
      <p:sp>
        <p:nvSpPr>
          <p:cNvPr id="3" name="Content Placeholder 2"/>
          <p:cNvSpPr>
            <a:spLocks noGrp="1"/>
          </p:cNvSpPr>
          <p:nvPr>
            <p:ph idx="1"/>
          </p:nvPr>
        </p:nvSpPr>
        <p:spPr/>
        <p:txBody>
          <a:bodyPr>
            <a:noAutofit/>
          </a:bodyPr>
          <a:lstStyle/>
          <a:p>
            <a:r>
              <a:rPr lang="en-CA" sz="2600" dirty="0" smtClean="0"/>
              <a:t>I. </a:t>
            </a:r>
            <a:r>
              <a:rPr lang="en-CA" sz="2600" dirty="0" err="1" smtClean="0"/>
              <a:t>Rekleitis</a:t>
            </a:r>
            <a:r>
              <a:rPr lang="en-CA" sz="2600" dirty="0" smtClean="0"/>
              <a:t>. Motion estimation based on motion blur interpretation. Master’s thesis, McGill University, School of Computer Science, 1995.</a:t>
            </a:r>
            <a:endParaRPr lang="de-DE" sz="2600" dirty="0" smtClean="0"/>
          </a:p>
          <a:p>
            <a:r>
              <a:rPr lang="de-DE" sz="2600" dirty="0" smtClean="0"/>
              <a:t>W. Chen and N. Nandhakuman. Image motion estimation </a:t>
            </a:r>
            <a:r>
              <a:rPr lang="en-CA" sz="2600" dirty="0" smtClean="0"/>
              <a:t>from motion smear - a new computational model. IEEE Transactions on Pattern Analysis and Machine Intelligence, 18(4):412–425, April 1996.</a:t>
            </a:r>
          </a:p>
          <a:p>
            <a:r>
              <a:rPr lang="en-CA" sz="2600" dirty="0" smtClean="0"/>
              <a:t>Y. </a:t>
            </a:r>
            <a:r>
              <a:rPr lang="en-CA" sz="2600" dirty="0" err="1" smtClean="0"/>
              <a:t>Yitzhaky</a:t>
            </a:r>
            <a:r>
              <a:rPr lang="en-CA" sz="2600" dirty="0" smtClean="0"/>
              <a:t> and N. S. </a:t>
            </a:r>
            <a:r>
              <a:rPr lang="en-CA" sz="2600" dirty="0" err="1" smtClean="0"/>
              <a:t>Kopeika</a:t>
            </a:r>
            <a:r>
              <a:rPr lang="en-CA" sz="2600" dirty="0" smtClean="0"/>
              <a:t>. Identification of blur parameters from motion blurred images. Graphical Models and Image Processing, 1997.</a:t>
            </a:r>
            <a:endParaRPr lang="en-CA" sz="2600"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Train</a:t>
            </a:r>
            <a:endParaRPr lang="en-US" dirty="0"/>
          </a:p>
        </p:txBody>
      </p:sp>
      <p:pic>
        <p:nvPicPr>
          <p:cNvPr id="4" name="Content Placeholder 3" descr="train_aflow.jpg"/>
          <p:cNvPicPr>
            <a:picLocks noGrp="1" noChangeAspect="1"/>
          </p:cNvPicPr>
          <p:nvPr>
            <p:ph idx="1"/>
          </p:nvPr>
        </p:nvPicPr>
        <p:blipFill>
          <a:blip r:embed="rId2"/>
          <a:stretch>
            <a:fillRect/>
          </a:stretch>
        </p:blipFill>
        <p:spPr>
          <a:xfrm>
            <a:off x="690885" y="1774825"/>
            <a:ext cx="7762229" cy="4625975"/>
          </a:xfrm>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Whirlwind - R</a:t>
            </a:r>
            <a:endParaRPr lang="en-US" dirty="0"/>
          </a:p>
        </p:txBody>
      </p:sp>
      <p:pic>
        <p:nvPicPr>
          <p:cNvPr id="4" name="Content Placeholder 3" descr="whirl_R.jpg"/>
          <p:cNvPicPr>
            <a:picLocks noGrp="1" noChangeAspect="1"/>
          </p:cNvPicPr>
          <p:nvPr>
            <p:ph idx="1"/>
          </p:nvPr>
        </p:nvPicPr>
        <p:blipFill>
          <a:blip r:embed="rId2"/>
          <a:stretch>
            <a:fillRect/>
          </a:stretch>
        </p:blipFill>
        <p:spPr>
          <a:xfrm>
            <a:off x="690885" y="1774825"/>
            <a:ext cx="7762229" cy="4625975"/>
          </a:xfrm>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Whirlwind - G</a:t>
            </a:r>
            <a:endParaRPr lang="en-US" dirty="0"/>
          </a:p>
        </p:txBody>
      </p:sp>
      <p:pic>
        <p:nvPicPr>
          <p:cNvPr id="4" name="Content Placeholder 3" descr="whirl_G.jpg"/>
          <p:cNvPicPr>
            <a:picLocks noGrp="1" noChangeAspect="1"/>
          </p:cNvPicPr>
          <p:nvPr>
            <p:ph idx="1"/>
          </p:nvPr>
        </p:nvPicPr>
        <p:blipFill>
          <a:blip r:embed="rId2"/>
          <a:stretch>
            <a:fillRect/>
          </a:stretch>
        </p:blipFill>
        <p:spPr>
          <a:xfrm>
            <a:off x="690885" y="1774825"/>
            <a:ext cx="7762229" cy="4625975"/>
          </a:xfrm>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Whirlwind - B</a:t>
            </a:r>
            <a:endParaRPr lang="en-US" dirty="0"/>
          </a:p>
        </p:txBody>
      </p:sp>
      <p:pic>
        <p:nvPicPr>
          <p:cNvPr id="4" name="Content Placeholder 3" descr="whirl_B.jpg"/>
          <p:cNvPicPr>
            <a:picLocks noGrp="1" noChangeAspect="1"/>
          </p:cNvPicPr>
          <p:nvPr>
            <p:ph idx="1"/>
          </p:nvPr>
        </p:nvPicPr>
        <p:blipFill>
          <a:blip r:embed="rId2"/>
          <a:stretch>
            <a:fillRect/>
          </a:stretch>
        </p:blipFill>
        <p:spPr>
          <a:xfrm>
            <a:off x="690885" y="1774825"/>
            <a:ext cx="7762229" cy="4625975"/>
          </a:xfrm>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Whirlwind</a:t>
            </a:r>
            <a:endParaRPr lang="en-US" b="0" dirty="0"/>
          </a:p>
        </p:txBody>
      </p:sp>
      <p:pic>
        <p:nvPicPr>
          <p:cNvPr id="4" name="Content Placeholder 3" descr="whirl_all.jpg"/>
          <p:cNvPicPr>
            <a:picLocks noGrp="1" noChangeAspect="1"/>
          </p:cNvPicPr>
          <p:nvPr>
            <p:ph idx="1"/>
          </p:nvPr>
        </p:nvPicPr>
        <p:blipFill>
          <a:blip r:embed="rId2"/>
          <a:stretch>
            <a:fillRect/>
          </a:stretch>
        </p:blipFill>
        <p:spPr>
          <a:xfrm>
            <a:off x="690885" y="1774825"/>
            <a:ext cx="7762229" cy="4625975"/>
          </a:xfrm>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Whirlwind</a:t>
            </a:r>
            <a:endParaRPr lang="en-US" dirty="0"/>
          </a:p>
        </p:txBody>
      </p:sp>
      <p:pic>
        <p:nvPicPr>
          <p:cNvPr id="4" name="Content Placeholder 3" descr="whirl_aflow.jpg"/>
          <p:cNvPicPr>
            <a:picLocks noGrp="1" noChangeAspect="1"/>
          </p:cNvPicPr>
          <p:nvPr>
            <p:ph idx="1"/>
          </p:nvPr>
        </p:nvPicPr>
        <p:blipFill>
          <a:blip r:embed="rId2"/>
          <a:stretch>
            <a:fillRect/>
          </a:stretch>
        </p:blipFill>
        <p:spPr>
          <a:xfrm>
            <a:off x="690885" y="1774825"/>
            <a:ext cx="7762229" cy="4625975"/>
          </a:xfrm>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Future – Fields of Experts (</a:t>
            </a:r>
            <a:r>
              <a:rPr lang="en-US" dirty="0" err="1" smtClean="0"/>
              <a:t>FoE</a:t>
            </a:r>
            <a:r>
              <a:rPr lang="en-US" dirty="0" smtClean="0"/>
              <a:t>)</a:t>
            </a:r>
            <a:endParaRPr lang="en-US" dirty="0"/>
          </a:p>
        </p:txBody>
      </p:sp>
      <p:sp>
        <p:nvSpPr>
          <p:cNvPr id="3" name="Content Placeholder 2"/>
          <p:cNvSpPr>
            <a:spLocks noGrp="1"/>
          </p:cNvSpPr>
          <p:nvPr>
            <p:ph idx="1"/>
          </p:nvPr>
        </p:nvSpPr>
        <p:spPr/>
        <p:txBody>
          <a:bodyPr/>
          <a:lstStyle/>
          <a:p>
            <a:r>
              <a:rPr lang="en-US" dirty="0" smtClean="0"/>
              <a:t>Learn Fields of Experts filters</a:t>
            </a:r>
          </a:p>
          <a:p>
            <a:r>
              <a:rPr lang="en-US" dirty="0" smtClean="0"/>
              <a:t>Apply filters to smooth flow</a:t>
            </a:r>
          </a:p>
          <a:p>
            <a:r>
              <a:rPr lang="en-US" dirty="0" err="1" smtClean="0"/>
              <a:t>FoE</a:t>
            </a:r>
            <a:r>
              <a:rPr lang="en-US" dirty="0" smtClean="0"/>
              <a:t> – method to model prior probability</a:t>
            </a:r>
          </a:p>
          <a:p>
            <a:pPr lvl="1"/>
            <a:r>
              <a:rPr lang="en-US" dirty="0" smtClean="0"/>
              <a:t>Modeled as high-order Markov random field (MRF)</a:t>
            </a:r>
          </a:p>
          <a:p>
            <a:pPr lvl="1"/>
            <a:r>
              <a:rPr lang="en-US" dirty="0" smtClean="0"/>
              <a:t>All parameters learnt from training data</a:t>
            </a:r>
            <a:endParaRPr lang="en-US" dirty="0"/>
          </a:p>
          <a:p>
            <a:r>
              <a:rPr lang="en-US" dirty="0" err="1" smtClean="0"/>
              <a:t>FoE</a:t>
            </a:r>
            <a:r>
              <a:rPr lang="en-US" dirty="0" smtClean="0"/>
              <a:t> applications:</a:t>
            </a:r>
          </a:p>
          <a:p>
            <a:pPr lvl="1"/>
            <a:r>
              <a:rPr lang="en-US" dirty="0" smtClean="0"/>
              <a:t>Image denoising</a:t>
            </a:r>
          </a:p>
          <a:p>
            <a:pPr lvl="1"/>
            <a:r>
              <a:rPr lang="en-US" dirty="0" smtClean="0"/>
              <a:t>Image inpainting</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Questions?</a:t>
            </a:r>
            <a:endParaRPr lang="en-CA" dirty="0"/>
          </a:p>
        </p:txBody>
      </p:sp>
      <p:sp>
        <p:nvSpPr>
          <p:cNvPr id="3" name="Content Placeholder 2"/>
          <p:cNvSpPr>
            <a:spLocks noGrp="1"/>
          </p:cNvSpPr>
          <p:nvPr>
            <p:ph idx="1"/>
          </p:nvPr>
        </p:nvSpPr>
        <p:spPr/>
        <p:txBody>
          <a:bodyPr/>
          <a:lstStyle/>
          <a:p>
            <a:r>
              <a:rPr lang="en-CA" dirty="0" smtClean="0"/>
              <a:t>For more information and future results:</a:t>
            </a:r>
          </a:p>
          <a:p>
            <a:pPr lvl="1">
              <a:buNone/>
            </a:pPr>
            <a:r>
              <a:rPr lang="en-CA" sz="3200" b="1" dirty="0" smtClean="0"/>
              <a:t>http://www.cim.mcgill.ca/~yiannis</a:t>
            </a:r>
          </a:p>
          <a:p>
            <a:pPr lvl="1">
              <a:buNone/>
            </a:pPr>
            <a:endParaRPr lang="en-CA" dirty="0"/>
          </a:p>
        </p:txBody>
      </p:sp>
      <p:pic>
        <p:nvPicPr>
          <p:cNvPr id="4" name="Content Placeholder 3" descr="whirl_all.jpg"/>
          <p:cNvPicPr>
            <a:picLocks noChangeAspect="1"/>
          </p:cNvPicPr>
          <p:nvPr/>
        </p:nvPicPr>
        <p:blipFill>
          <a:blip r:embed="rId2"/>
          <a:srcRect l="10426" t="3329" r="8585" b="8647"/>
          <a:stretch>
            <a:fillRect/>
          </a:stretch>
        </p:blipFill>
        <p:spPr>
          <a:xfrm>
            <a:off x="4643438" y="3929066"/>
            <a:ext cx="4168470" cy="2700032"/>
          </a:xfrm>
          <a:prstGeom prst="rect">
            <a:avLst/>
          </a:prstGeom>
        </p:spPr>
      </p:pic>
      <p:pic>
        <p:nvPicPr>
          <p:cNvPr id="5" name="Content Placeholder 3" descr="train_all.jpg"/>
          <p:cNvPicPr>
            <a:picLocks noChangeAspect="1"/>
          </p:cNvPicPr>
          <p:nvPr/>
        </p:nvPicPr>
        <p:blipFill>
          <a:blip r:embed="rId3"/>
          <a:srcRect l="10426" t="3329" r="8585" b="7103"/>
          <a:stretch>
            <a:fillRect/>
          </a:stretch>
        </p:blipFill>
        <p:spPr>
          <a:xfrm>
            <a:off x="275866" y="3929066"/>
            <a:ext cx="4153258" cy="2737374"/>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Motion Blur</a:t>
            </a:r>
            <a:endParaRPr lang="en-CA" dirty="0"/>
          </a:p>
        </p:txBody>
      </p:sp>
      <p:sp>
        <p:nvSpPr>
          <p:cNvPr id="3" name="Content Placeholder 2"/>
          <p:cNvSpPr>
            <a:spLocks noGrp="1"/>
          </p:cNvSpPr>
          <p:nvPr>
            <p:ph idx="1"/>
          </p:nvPr>
        </p:nvSpPr>
        <p:spPr/>
        <p:txBody>
          <a:bodyPr/>
          <a:lstStyle/>
          <a:p>
            <a:r>
              <a:rPr lang="en-CA" dirty="0" smtClean="0"/>
              <a:t>Same as applying a linear filter</a:t>
            </a:r>
          </a:p>
          <a:p>
            <a:endParaRPr lang="en-CA" dirty="0" smtClean="0"/>
          </a:p>
          <a:p>
            <a:endParaRPr lang="en-CA" dirty="0" smtClean="0"/>
          </a:p>
          <a:p>
            <a:endParaRPr lang="en-CA" dirty="0" smtClean="0"/>
          </a:p>
          <a:p>
            <a:endParaRPr lang="en-CA" dirty="0"/>
          </a:p>
        </p:txBody>
      </p:sp>
      <p:pic>
        <p:nvPicPr>
          <p:cNvPr id="1029" name="Picture 5"/>
          <p:cNvPicPr>
            <a:picLocks noChangeAspect="1" noChangeArrowheads="1"/>
          </p:cNvPicPr>
          <p:nvPr/>
        </p:nvPicPr>
        <p:blipFill>
          <a:blip r:embed="rId3"/>
          <a:srcRect/>
          <a:stretch>
            <a:fillRect/>
          </a:stretch>
        </p:blipFill>
        <p:spPr bwMode="auto">
          <a:xfrm>
            <a:off x="1500166" y="4214818"/>
            <a:ext cx="7016799" cy="928694"/>
          </a:xfrm>
          <a:prstGeom prst="rect">
            <a:avLst/>
          </a:prstGeom>
          <a:noFill/>
          <a:ln w="9525">
            <a:noFill/>
            <a:miter lim="800000"/>
            <a:headEnd/>
            <a:tailEnd/>
          </a:ln>
          <a:effectLst/>
        </p:spPr>
      </p:pic>
      <p:pic>
        <p:nvPicPr>
          <p:cNvPr id="1030" name="Picture 6"/>
          <p:cNvPicPr>
            <a:picLocks noChangeAspect="1" noChangeArrowheads="1"/>
          </p:cNvPicPr>
          <p:nvPr/>
        </p:nvPicPr>
        <p:blipFill>
          <a:blip r:embed="rId4"/>
          <a:srcRect/>
          <a:stretch>
            <a:fillRect/>
          </a:stretch>
        </p:blipFill>
        <p:spPr bwMode="auto">
          <a:xfrm>
            <a:off x="1500165" y="2928934"/>
            <a:ext cx="4286281" cy="55646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Ripple Effect</a:t>
            </a:r>
            <a:endParaRPr lang="en-US" dirty="0"/>
          </a:p>
        </p:txBody>
      </p:sp>
      <p:pic>
        <p:nvPicPr>
          <p:cNvPr id="4" name="Picture 3" descr="Artificial power spectrums.jpg"/>
          <p:cNvPicPr>
            <a:picLocks noChangeAspect="1"/>
          </p:cNvPicPr>
          <p:nvPr/>
        </p:nvPicPr>
        <p:blipFill>
          <a:blip r:embed="rId3"/>
          <a:srcRect l="12335" t="1905" r="53681" b="56190"/>
          <a:stretch>
            <a:fillRect/>
          </a:stretch>
        </p:blipFill>
        <p:spPr>
          <a:xfrm>
            <a:off x="1571604" y="1500174"/>
            <a:ext cx="2286016" cy="2607752"/>
          </a:xfrm>
          <a:prstGeom prst="rect">
            <a:avLst/>
          </a:prstGeom>
        </p:spPr>
      </p:pic>
      <p:pic>
        <p:nvPicPr>
          <p:cNvPr id="5" name="Picture 4" descr="Artificial power spectrums.jpg"/>
          <p:cNvPicPr>
            <a:picLocks noChangeAspect="1"/>
          </p:cNvPicPr>
          <p:nvPr/>
        </p:nvPicPr>
        <p:blipFill>
          <a:blip r:embed="rId3"/>
          <a:srcRect l="12335" t="49524" r="53681" b="8571"/>
          <a:stretch>
            <a:fillRect/>
          </a:stretch>
        </p:blipFill>
        <p:spPr>
          <a:xfrm>
            <a:off x="1643042" y="4172962"/>
            <a:ext cx="2143140" cy="2444768"/>
          </a:xfrm>
          <a:prstGeom prst="rect">
            <a:avLst/>
          </a:prstGeom>
        </p:spPr>
      </p:pic>
      <p:pic>
        <p:nvPicPr>
          <p:cNvPr id="6" name="Picture 5" descr="Artificial power spectrums.jpg"/>
          <p:cNvPicPr>
            <a:picLocks noChangeAspect="1"/>
          </p:cNvPicPr>
          <p:nvPr/>
        </p:nvPicPr>
        <p:blipFill>
          <a:blip r:embed="rId3"/>
          <a:srcRect l="57646" t="1905" r="8370" b="56190"/>
          <a:stretch>
            <a:fillRect/>
          </a:stretch>
        </p:blipFill>
        <p:spPr>
          <a:xfrm>
            <a:off x="5277567" y="1525574"/>
            <a:ext cx="2294829" cy="2617807"/>
          </a:xfrm>
          <a:prstGeom prst="rect">
            <a:avLst/>
          </a:prstGeom>
        </p:spPr>
      </p:pic>
      <p:pic>
        <p:nvPicPr>
          <p:cNvPr id="7" name="Picture 6" descr="Artificial power spectrums.jpg"/>
          <p:cNvPicPr>
            <a:picLocks noChangeAspect="1"/>
          </p:cNvPicPr>
          <p:nvPr/>
        </p:nvPicPr>
        <p:blipFill>
          <a:blip r:embed="rId3"/>
          <a:srcRect l="57646" t="49524" r="8370" b="8571"/>
          <a:stretch>
            <a:fillRect/>
          </a:stretch>
        </p:blipFill>
        <p:spPr>
          <a:xfrm>
            <a:off x="5286380" y="4071942"/>
            <a:ext cx="2286016" cy="2607752"/>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Algorithm</a:t>
            </a:r>
            <a:endParaRPr lang="en-US" dirty="0"/>
          </a:p>
        </p:txBody>
      </p:sp>
      <p:sp>
        <p:nvSpPr>
          <p:cNvPr id="3" name="Content Placeholder 2"/>
          <p:cNvSpPr>
            <a:spLocks noGrp="1"/>
          </p:cNvSpPr>
          <p:nvPr>
            <p:ph idx="1"/>
          </p:nvPr>
        </p:nvSpPr>
        <p:spPr/>
        <p:txBody>
          <a:bodyPr/>
          <a:lstStyle/>
          <a:p>
            <a:r>
              <a:rPr lang="en-US" dirty="0" smtClean="0"/>
              <a:t>Image separated in respective three color channels (R, G, B)</a:t>
            </a:r>
          </a:p>
          <a:p>
            <a:r>
              <a:rPr lang="en-US" dirty="0" smtClean="0"/>
              <a:t>Optical flow estimated for each then combined</a:t>
            </a:r>
          </a:p>
        </p:txBody>
      </p:sp>
      <p:pic>
        <p:nvPicPr>
          <p:cNvPr id="5" name="Picture 4" descr="Artificial various blurs.jpg"/>
          <p:cNvPicPr>
            <a:picLocks noChangeAspect="1"/>
          </p:cNvPicPr>
          <p:nvPr/>
        </p:nvPicPr>
        <p:blipFill>
          <a:blip r:embed="rId2"/>
          <a:srcRect l="11241" t="6232" r="53162" b="58095"/>
          <a:stretch>
            <a:fillRect/>
          </a:stretch>
        </p:blipFill>
        <p:spPr>
          <a:xfrm>
            <a:off x="2571736" y="4165405"/>
            <a:ext cx="1792514" cy="1766886"/>
          </a:xfrm>
          <a:prstGeom prst="rect">
            <a:avLst/>
          </a:prstGeom>
        </p:spPr>
      </p:pic>
      <p:pic>
        <p:nvPicPr>
          <p:cNvPr id="6" name="Picture 5" descr="Artificial various blurs.jpg"/>
          <p:cNvPicPr>
            <a:picLocks noChangeAspect="1"/>
          </p:cNvPicPr>
          <p:nvPr/>
        </p:nvPicPr>
        <p:blipFill>
          <a:blip r:embed="rId2"/>
          <a:srcRect l="52459" t="7674" r="6323" b="58095"/>
          <a:stretch>
            <a:fillRect/>
          </a:stretch>
        </p:blipFill>
        <p:spPr>
          <a:xfrm>
            <a:off x="4572000" y="4236843"/>
            <a:ext cx="2075543" cy="1695448"/>
          </a:xfrm>
          <a:prstGeom prst="rect">
            <a:avLst/>
          </a:prstGeom>
        </p:spPr>
      </p:pic>
      <p:pic>
        <p:nvPicPr>
          <p:cNvPr id="7" name="Picture 6" descr="artif vs gray.jpg"/>
          <p:cNvPicPr>
            <a:picLocks noChangeAspect="1"/>
          </p:cNvPicPr>
          <p:nvPr/>
        </p:nvPicPr>
        <p:blipFill>
          <a:blip r:embed="rId3"/>
          <a:srcRect l="12500" t="7098" r="52500" b="56942"/>
          <a:stretch>
            <a:fillRect/>
          </a:stretch>
        </p:blipFill>
        <p:spPr>
          <a:xfrm>
            <a:off x="714348" y="4258915"/>
            <a:ext cx="1714512" cy="1763878"/>
          </a:xfrm>
          <a:prstGeom prst="rect">
            <a:avLst/>
          </a:prstGeom>
        </p:spPr>
      </p:pic>
      <p:pic>
        <p:nvPicPr>
          <p:cNvPr id="8" name="Picture 7" descr="artif vs gray.jpg"/>
          <p:cNvPicPr>
            <a:picLocks noChangeAspect="1"/>
          </p:cNvPicPr>
          <p:nvPr/>
        </p:nvPicPr>
        <p:blipFill>
          <a:blip r:embed="rId3"/>
          <a:srcRect l="11667" t="56247" r="53333" b="11127"/>
          <a:stretch>
            <a:fillRect/>
          </a:stretch>
        </p:blipFill>
        <p:spPr>
          <a:xfrm>
            <a:off x="6500826" y="4247064"/>
            <a:ext cx="2143116" cy="1918605"/>
          </a:xfrm>
          <a:prstGeom prst="rect">
            <a:avLst/>
          </a:prstGeom>
        </p:spPr>
      </p:pic>
      <p:sp>
        <p:nvSpPr>
          <p:cNvPr id="9" name="TextBox 8"/>
          <p:cNvSpPr txBox="1"/>
          <p:nvPr/>
        </p:nvSpPr>
        <p:spPr>
          <a:xfrm>
            <a:off x="928662" y="4000504"/>
            <a:ext cx="1571636" cy="307777"/>
          </a:xfrm>
          <a:prstGeom prst="rect">
            <a:avLst/>
          </a:prstGeom>
          <a:noFill/>
        </p:spPr>
        <p:txBody>
          <a:bodyPr wrap="square" rtlCol="0">
            <a:spAutoFit/>
          </a:bodyPr>
          <a:lstStyle/>
          <a:p>
            <a:r>
              <a:rPr lang="en-US" sz="1400" dirty="0" smtClean="0"/>
              <a:t>Blurred Image</a:t>
            </a:r>
            <a:endParaRPr lang="en-US" sz="1400" dirty="0"/>
          </a:p>
        </p:txBody>
      </p:sp>
      <p:sp>
        <p:nvSpPr>
          <p:cNvPr id="10" name="TextBox 9"/>
          <p:cNvSpPr txBox="1"/>
          <p:nvPr/>
        </p:nvSpPr>
        <p:spPr>
          <a:xfrm>
            <a:off x="2571736" y="4000504"/>
            <a:ext cx="2071702" cy="307777"/>
          </a:xfrm>
          <a:prstGeom prst="rect">
            <a:avLst/>
          </a:prstGeom>
          <a:noFill/>
        </p:spPr>
        <p:txBody>
          <a:bodyPr wrap="square" rtlCol="0">
            <a:spAutoFit/>
          </a:bodyPr>
          <a:lstStyle/>
          <a:p>
            <a:r>
              <a:rPr lang="en-US" sz="1400" dirty="0" smtClean="0"/>
              <a:t>Vertical blur red channel</a:t>
            </a:r>
            <a:endParaRPr lang="en-US" sz="1400" dirty="0"/>
          </a:p>
        </p:txBody>
      </p:sp>
      <p:sp>
        <p:nvSpPr>
          <p:cNvPr id="11" name="TextBox 10"/>
          <p:cNvSpPr txBox="1"/>
          <p:nvPr/>
        </p:nvSpPr>
        <p:spPr>
          <a:xfrm>
            <a:off x="4429124" y="4000504"/>
            <a:ext cx="2428892" cy="307777"/>
          </a:xfrm>
          <a:prstGeom prst="rect">
            <a:avLst/>
          </a:prstGeom>
          <a:noFill/>
        </p:spPr>
        <p:txBody>
          <a:bodyPr wrap="square" rtlCol="0">
            <a:spAutoFit/>
          </a:bodyPr>
          <a:lstStyle/>
          <a:p>
            <a:r>
              <a:rPr lang="en-US" sz="1400" dirty="0" smtClean="0"/>
              <a:t>Horizontal blur green channel</a:t>
            </a:r>
            <a:endParaRPr lang="en-US" sz="1400" dirty="0"/>
          </a:p>
        </p:txBody>
      </p:sp>
      <p:sp>
        <p:nvSpPr>
          <p:cNvPr id="12" name="TextBox 11"/>
          <p:cNvSpPr txBox="1"/>
          <p:nvPr/>
        </p:nvSpPr>
        <p:spPr>
          <a:xfrm>
            <a:off x="7000892" y="4000504"/>
            <a:ext cx="1571636" cy="307777"/>
          </a:xfrm>
          <a:prstGeom prst="rect">
            <a:avLst/>
          </a:prstGeom>
          <a:noFill/>
        </p:spPr>
        <p:txBody>
          <a:bodyPr wrap="square" rtlCol="0">
            <a:spAutoFit/>
          </a:bodyPr>
          <a:lstStyle/>
          <a:p>
            <a:r>
              <a:rPr lang="en-US" sz="1400" dirty="0" smtClean="0"/>
              <a:t>Optical Flow</a:t>
            </a:r>
            <a:endParaRPr lang="en-US" sz="14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Algorithm cont’d</a:t>
            </a:r>
            <a:endParaRPr lang="en-US" dirty="0"/>
          </a:p>
        </p:txBody>
      </p:sp>
      <p:pic>
        <p:nvPicPr>
          <p:cNvPr id="4" name="Picture 3" descr="algo.jpg"/>
          <p:cNvPicPr>
            <a:picLocks noChangeAspect="1"/>
          </p:cNvPicPr>
          <p:nvPr/>
        </p:nvPicPr>
        <p:blipFill>
          <a:blip r:embed="rId3"/>
          <a:srcRect l="11667" t="4185" r="52500" b="55554"/>
          <a:stretch>
            <a:fillRect/>
          </a:stretch>
        </p:blipFill>
        <p:spPr>
          <a:xfrm>
            <a:off x="914400" y="1785926"/>
            <a:ext cx="3276600" cy="2209800"/>
          </a:xfrm>
          <a:prstGeom prst="rect">
            <a:avLst/>
          </a:prstGeom>
        </p:spPr>
      </p:pic>
      <p:pic>
        <p:nvPicPr>
          <p:cNvPr id="5" name="Picture 4" descr="algo.jpg"/>
          <p:cNvPicPr>
            <a:picLocks noChangeAspect="1"/>
          </p:cNvPicPr>
          <p:nvPr/>
        </p:nvPicPr>
        <p:blipFill>
          <a:blip r:embed="rId3"/>
          <a:srcRect l="55000" t="4185" r="8333" b="55554"/>
          <a:stretch>
            <a:fillRect/>
          </a:stretch>
        </p:blipFill>
        <p:spPr>
          <a:xfrm>
            <a:off x="4724400" y="1785926"/>
            <a:ext cx="3352800" cy="2209800"/>
          </a:xfrm>
          <a:prstGeom prst="rect">
            <a:avLst/>
          </a:prstGeom>
        </p:spPr>
      </p:pic>
      <p:pic>
        <p:nvPicPr>
          <p:cNvPr id="6" name="Picture 5" descr="algo.jpg"/>
          <p:cNvPicPr>
            <a:picLocks noChangeAspect="1"/>
          </p:cNvPicPr>
          <p:nvPr/>
        </p:nvPicPr>
        <p:blipFill>
          <a:blip r:embed="rId3"/>
          <a:srcRect l="10833" t="51388" r="52500" b="8350"/>
          <a:stretch>
            <a:fillRect/>
          </a:stretch>
        </p:blipFill>
        <p:spPr>
          <a:xfrm>
            <a:off x="838200" y="4376726"/>
            <a:ext cx="3352800" cy="2209800"/>
          </a:xfrm>
          <a:prstGeom prst="rect">
            <a:avLst/>
          </a:prstGeom>
        </p:spPr>
      </p:pic>
      <p:pic>
        <p:nvPicPr>
          <p:cNvPr id="7" name="Picture 6" descr="algo.jpg"/>
          <p:cNvPicPr>
            <a:picLocks noChangeAspect="1"/>
          </p:cNvPicPr>
          <p:nvPr/>
        </p:nvPicPr>
        <p:blipFill>
          <a:blip r:embed="rId3"/>
          <a:srcRect l="55000" t="51388" r="8333" b="8350"/>
          <a:stretch>
            <a:fillRect/>
          </a:stretch>
        </p:blipFill>
        <p:spPr>
          <a:xfrm>
            <a:off x="4800600" y="4376726"/>
            <a:ext cx="3352800" cy="2209800"/>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Windowing</a:t>
            </a:r>
            <a:endParaRPr lang="en-US" dirty="0"/>
          </a:p>
        </p:txBody>
      </p:sp>
      <p:sp>
        <p:nvSpPr>
          <p:cNvPr id="3" name="Content Placeholder 2"/>
          <p:cNvSpPr>
            <a:spLocks noGrp="1"/>
          </p:cNvSpPr>
          <p:nvPr>
            <p:ph idx="1"/>
          </p:nvPr>
        </p:nvSpPr>
        <p:spPr/>
        <p:txBody>
          <a:bodyPr/>
          <a:lstStyle/>
          <a:p>
            <a:r>
              <a:rPr lang="en-US" dirty="0" smtClean="0"/>
              <a:t>Avoid ringing effect</a:t>
            </a:r>
          </a:p>
          <a:p>
            <a:pPr lvl="1"/>
            <a:r>
              <a:rPr lang="en-US" sz="3200" dirty="0" smtClean="0"/>
              <a:t>Mask image patch with 2D Gaussian</a:t>
            </a:r>
          </a:p>
          <a:p>
            <a:endParaRPr lang="en-US" dirty="0" smtClean="0"/>
          </a:p>
          <a:p>
            <a:r>
              <a:rPr lang="en-US" dirty="0" smtClean="0"/>
              <a:t>Increase frequency resolution in Fourier transform</a:t>
            </a:r>
          </a:p>
          <a:p>
            <a:pPr lvl="1"/>
            <a:r>
              <a:rPr lang="en-US" sz="3200" dirty="0" smtClean="0"/>
              <a:t>Pixel value minus patch mean</a:t>
            </a:r>
          </a:p>
          <a:p>
            <a:pPr lvl="1"/>
            <a:r>
              <a:rPr lang="en-US" sz="3200" dirty="0" smtClean="0"/>
              <a:t>Zero-pad patch from size N to size 2N</a:t>
            </a:r>
          </a:p>
          <a:p>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Orientation</a:t>
            </a:r>
            <a:endParaRPr lang="en-US" dirty="0"/>
          </a:p>
        </p:txBody>
      </p:sp>
      <p:sp>
        <p:nvSpPr>
          <p:cNvPr id="3" name="Content Placeholder 2"/>
          <p:cNvSpPr>
            <a:spLocks noGrp="1"/>
          </p:cNvSpPr>
          <p:nvPr>
            <p:ph idx="1"/>
          </p:nvPr>
        </p:nvSpPr>
        <p:spPr/>
        <p:txBody>
          <a:bodyPr/>
          <a:lstStyle/>
          <a:p>
            <a:r>
              <a:rPr lang="en-US" dirty="0" smtClean="0"/>
              <a:t>Central ripple perpendicular to motion</a:t>
            </a:r>
          </a:p>
          <a:p>
            <a:r>
              <a:rPr lang="en-US" dirty="0" smtClean="0"/>
              <a:t>Second derivative of 2D Gaussian applied</a:t>
            </a:r>
          </a:p>
          <a:p>
            <a:pPr lvl="1"/>
            <a:r>
              <a:rPr lang="en-US" dirty="0" smtClean="0"/>
              <a:t>Set of steerable filters</a:t>
            </a:r>
          </a:p>
        </p:txBody>
      </p:sp>
      <p:pic>
        <p:nvPicPr>
          <p:cNvPr id="2050" name="Picture 2"/>
          <p:cNvPicPr>
            <a:picLocks noChangeAspect="1" noChangeArrowheads="1"/>
          </p:cNvPicPr>
          <p:nvPr/>
        </p:nvPicPr>
        <p:blipFill>
          <a:blip r:embed="rId3"/>
          <a:srcRect/>
          <a:stretch>
            <a:fillRect/>
          </a:stretch>
        </p:blipFill>
        <p:spPr bwMode="auto">
          <a:xfrm>
            <a:off x="2143108" y="3500438"/>
            <a:ext cx="4781550" cy="371475"/>
          </a:xfrm>
          <a:prstGeom prst="rect">
            <a:avLst/>
          </a:prstGeom>
          <a:noFill/>
          <a:ln w="9525">
            <a:noFill/>
            <a:miter lim="800000"/>
            <a:headEnd/>
            <a:tailEnd/>
          </a:ln>
          <a:effectLst/>
        </p:spPr>
      </p:pic>
      <p:pic>
        <p:nvPicPr>
          <p:cNvPr id="2051" name="Picture 3"/>
          <p:cNvPicPr>
            <a:picLocks noChangeAspect="1" noChangeArrowheads="1"/>
          </p:cNvPicPr>
          <p:nvPr/>
        </p:nvPicPr>
        <p:blipFill>
          <a:blip r:embed="rId4"/>
          <a:srcRect/>
          <a:stretch>
            <a:fillRect/>
          </a:stretch>
        </p:blipFill>
        <p:spPr bwMode="auto">
          <a:xfrm>
            <a:off x="1857356" y="4000504"/>
            <a:ext cx="5648325" cy="24860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ul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Module</Template>
  <TotalTime>1024</TotalTime>
  <Words>1005</Words>
  <Application>Microsoft Office PowerPoint</Application>
  <PresentationFormat>On-screen Show (4:3)</PresentationFormat>
  <Paragraphs>144</Paragraphs>
  <Slides>37</Slides>
  <Notes>20</Notes>
  <HiddenSlides>0</HiddenSlides>
  <MMClips>0</MMClips>
  <ScaleCrop>false</ScaleCrop>
  <HeadingPairs>
    <vt:vector size="4" baseType="variant">
      <vt:variant>
        <vt:lpstr>Theme</vt:lpstr>
      </vt:variant>
      <vt:variant>
        <vt:i4>1</vt:i4>
      </vt:variant>
      <vt:variant>
        <vt:lpstr>Slide Titles</vt:lpstr>
      </vt:variant>
      <vt:variant>
        <vt:i4>37</vt:i4>
      </vt:variant>
    </vt:vector>
  </HeadingPairs>
  <TitlesOfParts>
    <vt:vector size="38" baseType="lpstr">
      <vt:lpstr>Module</vt:lpstr>
      <vt:lpstr>Optical Flow from Motion Blurred Color Images</vt:lpstr>
      <vt:lpstr>Blur</vt:lpstr>
      <vt:lpstr>Related Work</vt:lpstr>
      <vt:lpstr>Motion Blur</vt:lpstr>
      <vt:lpstr>Ripple Effect</vt:lpstr>
      <vt:lpstr>Algorithm</vt:lpstr>
      <vt:lpstr>Algorithm cont’d</vt:lpstr>
      <vt:lpstr>Windowing</vt:lpstr>
      <vt:lpstr>Orientation</vt:lpstr>
      <vt:lpstr>Cepstral Analysis</vt:lpstr>
      <vt:lpstr>Combination</vt:lpstr>
      <vt:lpstr>Color vs. grayscale</vt:lpstr>
      <vt:lpstr>Experiments - Artificial</vt:lpstr>
      <vt:lpstr>Experiments - Artificial</vt:lpstr>
      <vt:lpstr>Experiments - Artificial</vt:lpstr>
      <vt:lpstr>Experiments – Natural-R </vt:lpstr>
      <vt:lpstr>Experiments - Natural-G </vt:lpstr>
      <vt:lpstr>Experiments - Natural-B</vt:lpstr>
      <vt:lpstr>Experiments - Natural</vt:lpstr>
      <vt:lpstr>Experiments - Natural</vt:lpstr>
      <vt:lpstr>London Eye - R</vt:lpstr>
      <vt:lpstr>London Eye - G</vt:lpstr>
      <vt:lpstr>London Eye - B</vt:lpstr>
      <vt:lpstr>London Eye</vt:lpstr>
      <vt:lpstr>London Eye</vt:lpstr>
      <vt:lpstr>Train - R</vt:lpstr>
      <vt:lpstr>Train - G</vt:lpstr>
      <vt:lpstr>Train - B</vt:lpstr>
      <vt:lpstr>Train</vt:lpstr>
      <vt:lpstr>Train</vt:lpstr>
      <vt:lpstr>Whirlwind - R</vt:lpstr>
      <vt:lpstr>Whirlwind - G</vt:lpstr>
      <vt:lpstr>Whirlwind - B</vt:lpstr>
      <vt:lpstr>Whirlwind</vt:lpstr>
      <vt:lpstr>Whirlwind</vt:lpstr>
      <vt:lpstr>Future – Fields of Experts (FoE)</vt:lpstr>
      <vt:lpstr>Questions?</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Optical Flow from Motion Blurred Color Images</dc:title>
  <dc:creator>Yasmina</dc:creator>
  <cp:lastModifiedBy>yiannis</cp:lastModifiedBy>
  <cp:revision>48</cp:revision>
  <dcterms:created xsi:type="dcterms:W3CDTF">2009-05-03T00:13:45Z</dcterms:created>
  <dcterms:modified xsi:type="dcterms:W3CDTF">2009-05-26T21:50:38Z</dcterms:modified>
</cp:coreProperties>
</file>